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mradioworkbench.com/" TargetMode="External"/><Relationship Id="rId2" Type="http://schemas.openxmlformats.org/officeDocument/2006/relationships/hyperlink" Target="https://electronics.halibut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mradioworkbench.com/" TargetMode="External"/><Relationship Id="rId2" Type="http://schemas.openxmlformats.org/officeDocument/2006/relationships/hyperlink" Target="https://electronics.halibut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-360" y="1440"/>
            <a:ext cx="12191400" cy="6856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TextShape 2"/>
          <p:cNvSpPr/>
          <p:nvPr/>
        </p:nvSpPr>
        <p:spPr>
          <a:xfrm>
            <a:off x="6914520" y="822960"/>
            <a:ext cx="3692520" cy="25442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ts val="4800"/>
              </a:lnSpc>
              <a:buNone/>
              <a:tabLst>
                <a:tab pos="0" algn="l"/>
              </a:tabLst>
            </a:pPr>
            <a:r>
              <a:rPr lang="en-US" sz="4800" b="0" strike="noStrike" spc="-1" dirty="0">
                <a:solidFill>
                  <a:srgbClr val="000000"/>
                </a:solidFill>
                <a:latin typeface="Calibri"/>
                <a:ea typeface="Calibri"/>
              </a:rPr>
              <a:t>Open Headset Interconnect Standard</a:t>
            </a:r>
            <a:endParaRPr lang="en-US" sz="4800" b="0" strike="noStrike" spc="-1" dirty="0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 flipH="1">
            <a:off x="-5760" y="0"/>
            <a:ext cx="1493640" cy="6857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4"/>
          <p:cNvSpPr/>
          <p:nvPr/>
        </p:nvSpPr>
        <p:spPr>
          <a:xfrm>
            <a:off x="496800" y="392040"/>
            <a:ext cx="6008760" cy="6016320"/>
          </a:xfrm>
          <a:prstGeom prst="rect">
            <a:avLst/>
          </a:prstGeom>
          <a:solidFill>
            <a:srgbClr val="FFFFFF"/>
          </a:solidFill>
          <a:ln w="0">
            <a:noFill/>
          </a:ln>
          <a:effectLst>
            <a:outerShdw dist="127080" dir="5400000" rotWithShape="0">
              <a:srgbClr val="000000">
                <a:alpha val="1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80" name="Group 5"/>
          <p:cNvGrpSpPr/>
          <p:nvPr/>
        </p:nvGrpSpPr>
        <p:grpSpPr>
          <a:xfrm>
            <a:off x="11460600" y="3154320"/>
            <a:ext cx="730800" cy="672840"/>
            <a:chOff x="11460600" y="3154320"/>
            <a:chExt cx="730800" cy="672840"/>
          </a:xfrm>
        </p:grpSpPr>
        <p:sp>
          <p:nvSpPr>
            <p:cNvPr id="81" name="CustomShape 6"/>
            <p:cNvSpPr/>
            <p:nvPr/>
          </p:nvSpPr>
          <p:spPr>
            <a:xfrm>
              <a:off x="11460600" y="3154320"/>
              <a:ext cx="195120" cy="67284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CustomShape 7"/>
            <p:cNvSpPr/>
            <p:nvPr/>
          </p:nvSpPr>
          <p:spPr>
            <a:xfrm>
              <a:off x="11728440" y="3154320"/>
              <a:ext cx="195120" cy="67284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CustomShape 8"/>
            <p:cNvSpPr/>
            <p:nvPr/>
          </p:nvSpPr>
          <p:spPr>
            <a:xfrm>
              <a:off x="11996280" y="3154320"/>
              <a:ext cx="195120" cy="67284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84" name="CustomShape 9"/>
          <p:cNvSpPr/>
          <p:nvPr/>
        </p:nvSpPr>
        <p:spPr>
          <a:xfrm>
            <a:off x="7359120" y="3471888"/>
            <a:ext cx="3511080" cy="112402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>
              <a:lnSpc>
                <a:spcPts val="3600"/>
              </a:lnSpc>
              <a:buNone/>
              <a:tabLst>
                <a:tab pos="0" algn="l"/>
              </a:tabLst>
            </a:pPr>
            <a:r>
              <a:rPr lang="en-US" sz="4000" b="1" i="1" strike="noStrike" spc="-1" dirty="0">
                <a:solidFill>
                  <a:srgbClr val="000000"/>
                </a:solidFill>
                <a:latin typeface="Calibri"/>
                <a:ea typeface="Calibri"/>
              </a:rPr>
              <a:t>Mark Smith, N6MTS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1280160" y="2158560"/>
            <a:ext cx="4809600" cy="2047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roup 203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205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08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209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0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1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12" name="Rectangle 211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213" name="TextBox 212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Electrical Standards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216" name="TextBox 215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43E138-0F53-2FFA-F1E1-05D31164EC4B}"/>
              </a:ext>
            </a:extLst>
          </p:cNvPr>
          <p:cNvSpPr txBox="1"/>
          <p:nvPr/>
        </p:nvSpPr>
        <p:spPr>
          <a:xfrm>
            <a:off x="875340" y="1350213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electrical standards (defined, or de-facto) for things like RF and Power: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218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21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222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3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4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25" name="Rectangle 224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Electrical Standards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229" name="Picture 228"/>
          <p:cNvPicPr/>
          <p:nvPr/>
        </p:nvPicPr>
        <p:blipFill>
          <a:blip r:embed="rId2"/>
          <a:srcRect l="9224" t="27587" r="12611" b="11840"/>
          <a:stretch/>
        </p:blipFill>
        <p:spPr>
          <a:xfrm>
            <a:off x="1645920" y="2834640"/>
            <a:ext cx="3108960" cy="1361880"/>
          </a:xfrm>
          <a:prstGeom prst="rect">
            <a:avLst/>
          </a:prstGeom>
          <a:ln w="0">
            <a:noFill/>
          </a:ln>
        </p:spPr>
      </p:pic>
      <p:pic>
        <p:nvPicPr>
          <p:cNvPr id="230" name="Picture 229"/>
          <p:cNvPicPr/>
          <p:nvPr/>
        </p:nvPicPr>
        <p:blipFill>
          <a:blip r:embed="rId3"/>
          <a:srcRect t="31864" b="34918"/>
          <a:stretch/>
        </p:blipFill>
        <p:spPr>
          <a:xfrm>
            <a:off x="5486400" y="2835000"/>
            <a:ext cx="4762080" cy="1005480"/>
          </a:xfrm>
          <a:prstGeom prst="rect">
            <a:avLst/>
          </a:prstGeom>
          <a:ln w="0">
            <a:noFill/>
          </a:ln>
        </p:spPr>
      </p:pic>
      <p:sp>
        <p:nvSpPr>
          <p:cNvPr id="231" name="TextBox 230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955001-9132-6A67-484E-625835AC6C55}"/>
              </a:ext>
            </a:extLst>
          </p:cNvPr>
          <p:cNvSpPr txBox="1"/>
          <p:nvPr/>
        </p:nvSpPr>
        <p:spPr>
          <a:xfrm>
            <a:off x="875340" y="1350213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electrical standards (defined, or de-facto) for things like RF and Power:</a:t>
            </a:r>
          </a:p>
          <a:p>
            <a:endParaRPr lang="en-US" sz="2400" dirty="0"/>
          </a:p>
          <a:p>
            <a:r>
              <a:rPr lang="en-US" sz="2400" b="1" dirty="0"/>
              <a:t>RF:</a:t>
            </a:r>
            <a:r>
              <a:rPr lang="en-US" sz="2400" dirty="0"/>
              <a:t> 50 ohm impedance coax, 450 ohm twin lead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231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233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36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237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8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9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40" name="Rectangle 239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241" name="TextBox 240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Electrical Standards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244" name="Picture 243"/>
          <p:cNvPicPr/>
          <p:nvPr/>
        </p:nvPicPr>
        <p:blipFill>
          <a:blip r:embed="rId2"/>
          <a:srcRect l="9224" t="27587" r="12611" b="11840"/>
          <a:stretch/>
        </p:blipFill>
        <p:spPr>
          <a:xfrm>
            <a:off x="1645920" y="2834640"/>
            <a:ext cx="3108960" cy="1361880"/>
          </a:xfrm>
          <a:prstGeom prst="rect">
            <a:avLst/>
          </a:prstGeom>
          <a:ln w="0">
            <a:noFill/>
          </a:ln>
        </p:spPr>
      </p:pic>
      <p:pic>
        <p:nvPicPr>
          <p:cNvPr id="245" name="Picture 244"/>
          <p:cNvPicPr/>
          <p:nvPr/>
        </p:nvPicPr>
        <p:blipFill>
          <a:blip r:embed="rId3"/>
          <a:srcRect t="31864" b="34918"/>
          <a:stretch/>
        </p:blipFill>
        <p:spPr>
          <a:xfrm>
            <a:off x="5486400" y="2835000"/>
            <a:ext cx="4762080" cy="1005480"/>
          </a:xfrm>
          <a:prstGeom prst="rect">
            <a:avLst/>
          </a:prstGeom>
          <a:ln w="0">
            <a:noFill/>
          </a:ln>
        </p:spPr>
      </p:pic>
      <p:pic>
        <p:nvPicPr>
          <p:cNvPr id="246" name="Picture 245"/>
          <p:cNvPicPr/>
          <p:nvPr/>
        </p:nvPicPr>
        <p:blipFill>
          <a:blip r:embed="rId4"/>
          <a:srcRect l="5647" t="24650" r="6350" b="20674"/>
          <a:stretch/>
        </p:blipFill>
        <p:spPr>
          <a:xfrm>
            <a:off x="4846320" y="4114800"/>
            <a:ext cx="3291480" cy="2044800"/>
          </a:xfrm>
          <a:prstGeom prst="rect">
            <a:avLst/>
          </a:prstGeom>
          <a:ln w="0">
            <a:noFill/>
          </a:ln>
        </p:spPr>
      </p:pic>
      <p:sp>
        <p:nvSpPr>
          <p:cNvPr id="247" name="TextBox 246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77E541-7788-9163-7BA2-F1921985A5ED}"/>
              </a:ext>
            </a:extLst>
          </p:cNvPr>
          <p:cNvSpPr txBox="1"/>
          <p:nvPr/>
        </p:nvSpPr>
        <p:spPr>
          <a:xfrm>
            <a:off x="875340" y="1350213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have electrical standards (defined, or de-facto) for things like RF and Power:</a:t>
            </a:r>
          </a:p>
          <a:p>
            <a:endParaRPr lang="en-US" sz="2400" dirty="0"/>
          </a:p>
          <a:p>
            <a:r>
              <a:rPr lang="en-US" sz="2400" b="1" dirty="0"/>
              <a:t>RF:</a:t>
            </a:r>
            <a:r>
              <a:rPr lang="en-US" sz="2400" dirty="0"/>
              <a:t> 50 ohm impedance coax, 450 ohm twin lead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Power:</a:t>
            </a:r>
            <a:r>
              <a:rPr lang="en-US" sz="2400" dirty="0"/>
              <a:t> +13.8vDC +/- 15%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247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249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0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1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52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253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4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5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56" name="Rectangle 255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257" name="TextBox 256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Physical Standards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260" name="TextBox 259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1A3340-319A-552A-21E2-BA0DC5473B1F}"/>
              </a:ext>
            </a:extLst>
          </p:cNvPr>
          <p:cNvSpPr txBox="1"/>
          <p:nvPr/>
        </p:nvSpPr>
        <p:spPr>
          <a:xfrm>
            <a:off x="774170" y="1241917"/>
            <a:ext cx="8043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lang="en-US" sz="2400" b="0" strike="noStrike" spc="-1" dirty="0">
                <a:latin typeface="Arial"/>
                <a:ea typeface="Noto Sans CJK SC"/>
              </a:rPr>
              <a:t>And one, or a few, physical standards that are easy to convert between: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260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262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4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65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266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7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8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69" name="Rectangle 268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270" name="TextBox 269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Physical Standards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273" name="Picture 272"/>
          <p:cNvPicPr/>
          <p:nvPr/>
        </p:nvPicPr>
        <p:blipFill>
          <a:blip r:embed="rId2"/>
          <a:stretch/>
        </p:blipFill>
        <p:spPr>
          <a:xfrm>
            <a:off x="914400" y="2617920"/>
            <a:ext cx="2259720" cy="1496880"/>
          </a:xfrm>
          <a:prstGeom prst="rect">
            <a:avLst/>
          </a:prstGeom>
          <a:ln w="0">
            <a:noFill/>
          </a:ln>
        </p:spPr>
      </p:pic>
      <p:pic>
        <p:nvPicPr>
          <p:cNvPr id="274" name="Picture 273"/>
          <p:cNvPicPr/>
          <p:nvPr/>
        </p:nvPicPr>
        <p:blipFill>
          <a:blip r:embed="rId3"/>
          <a:srcRect l="26652" t="12652" r="1131" b="18009"/>
          <a:stretch/>
        </p:blipFill>
        <p:spPr>
          <a:xfrm>
            <a:off x="3561120" y="2628000"/>
            <a:ext cx="2285640" cy="1463040"/>
          </a:xfrm>
          <a:prstGeom prst="rect">
            <a:avLst/>
          </a:prstGeom>
          <a:ln w="0">
            <a:noFill/>
          </a:ln>
        </p:spPr>
      </p:pic>
      <p:pic>
        <p:nvPicPr>
          <p:cNvPr id="275" name="Picture 274"/>
          <p:cNvPicPr/>
          <p:nvPr/>
        </p:nvPicPr>
        <p:blipFill>
          <a:blip r:embed="rId4"/>
          <a:srcRect l="21730" t="17112" b="16675"/>
          <a:stretch/>
        </p:blipFill>
        <p:spPr>
          <a:xfrm>
            <a:off x="6080400" y="2526480"/>
            <a:ext cx="2305800" cy="1463040"/>
          </a:xfrm>
          <a:prstGeom prst="rect">
            <a:avLst/>
          </a:prstGeom>
          <a:ln w="0">
            <a:noFill/>
          </a:ln>
        </p:spPr>
      </p:pic>
      <p:pic>
        <p:nvPicPr>
          <p:cNvPr id="276" name="Picture 275"/>
          <p:cNvPicPr/>
          <p:nvPr/>
        </p:nvPicPr>
        <p:blipFill>
          <a:blip r:embed="rId5"/>
          <a:stretch/>
        </p:blipFill>
        <p:spPr>
          <a:xfrm>
            <a:off x="8436240" y="2069280"/>
            <a:ext cx="2510280" cy="2136960"/>
          </a:xfrm>
          <a:prstGeom prst="rect">
            <a:avLst/>
          </a:prstGeom>
          <a:ln w="0">
            <a:noFill/>
          </a:ln>
        </p:spPr>
      </p:pic>
      <p:sp>
        <p:nvSpPr>
          <p:cNvPr id="277" name="TextBox 276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EAD75-F9E6-EBFB-07F2-A20BEDFCDEE2}"/>
              </a:ext>
            </a:extLst>
          </p:cNvPr>
          <p:cNvSpPr txBox="1"/>
          <p:nvPr/>
        </p:nvSpPr>
        <p:spPr>
          <a:xfrm>
            <a:off x="774170" y="1241917"/>
            <a:ext cx="804349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lang="en-US" sz="2400" b="0" strike="noStrike" spc="-1" dirty="0">
                <a:latin typeface="Arial"/>
                <a:ea typeface="Noto Sans CJK SC"/>
              </a:rPr>
              <a:t>And one, or a few, physical standards that are easy to convert between: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strike="noStrike" spc="-1" dirty="0">
                <a:latin typeface="Arial"/>
                <a:ea typeface="Noto Sans CJK SC"/>
              </a:rPr>
              <a:t>RF</a:t>
            </a:r>
            <a:r>
              <a:rPr lang="en-US" sz="2400" b="0" strike="noStrike" spc="-1" dirty="0">
                <a:latin typeface="Arial"/>
                <a:ea typeface="Noto Sans CJK SC"/>
              </a:rPr>
              <a:t>: PL-259, Type N, BNC, </a:t>
            </a:r>
            <a:r>
              <a:rPr lang="en-US" sz="2400" b="0" strike="noStrike" spc="-1" dirty="0" err="1">
                <a:latin typeface="Arial"/>
                <a:ea typeface="Noto Sans CJK SC"/>
              </a:rPr>
              <a:t>etc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277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279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0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82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283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86" name="Rectangle 285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287" name="TextBox 286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Physical Standards</a:t>
            </a:r>
          </a:p>
        </p:txBody>
      </p:sp>
      <p:sp>
        <p:nvSpPr>
          <p:cNvPr id="289" name="TextBox 288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290" name="Picture 289"/>
          <p:cNvPicPr/>
          <p:nvPr/>
        </p:nvPicPr>
        <p:blipFill>
          <a:blip r:embed="rId2"/>
          <a:stretch/>
        </p:blipFill>
        <p:spPr>
          <a:xfrm>
            <a:off x="914400" y="2617920"/>
            <a:ext cx="2259720" cy="1496880"/>
          </a:xfrm>
          <a:prstGeom prst="rect">
            <a:avLst/>
          </a:prstGeom>
          <a:ln w="0">
            <a:noFill/>
          </a:ln>
        </p:spPr>
      </p:pic>
      <p:pic>
        <p:nvPicPr>
          <p:cNvPr id="291" name="Picture 290"/>
          <p:cNvPicPr/>
          <p:nvPr/>
        </p:nvPicPr>
        <p:blipFill>
          <a:blip r:embed="rId3"/>
          <a:srcRect l="26652" t="12652" r="1131" b="18009"/>
          <a:stretch/>
        </p:blipFill>
        <p:spPr>
          <a:xfrm>
            <a:off x="3561120" y="2628000"/>
            <a:ext cx="2285640" cy="1463040"/>
          </a:xfrm>
          <a:prstGeom prst="rect">
            <a:avLst/>
          </a:prstGeom>
          <a:ln w="0">
            <a:noFill/>
          </a:ln>
        </p:spPr>
      </p:pic>
      <p:pic>
        <p:nvPicPr>
          <p:cNvPr id="292" name="Picture 291"/>
          <p:cNvPicPr/>
          <p:nvPr/>
        </p:nvPicPr>
        <p:blipFill>
          <a:blip r:embed="rId4"/>
          <a:srcRect l="21730" t="17112" b="16675"/>
          <a:stretch/>
        </p:blipFill>
        <p:spPr>
          <a:xfrm>
            <a:off x="6080400" y="2526480"/>
            <a:ext cx="2305800" cy="1463040"/>
          </a:xfrm>
          <a:prstGeom prst="rect">
            <a:avLst/>
          </a:prstGeom>
          <a:ln w="0">
            <a:noFill/>
          </a:ln>
        </p:spPr>
      </p:pic>
      <p:pic>
        <p:nvPicPr>
          <p:cNvPr id="293" name="Picture 292"/>
          <p:cNvPicPr/>
          <p:nvPr/>
        </p:nvPicPr>
        <p:blipFill>
          <a:blip r:embed="rId5"/>
          <a:stretch/>
        </p:blipFill>
        <p:spPr>
          <a:xfrm>
            <a:off x="8436240" y="2069280"/>
            <a:ext cx="2510280" cy="2136960"/>
          </a:xfrm>
          <a:prstGeom prst="rect">
            <a:avLst/>
          </a:prstGeom>
          <a:ln w="0">
            <a:noFill/>
          </a:ln>
        </p:spPr>
      </p:pic>
      <p:pic>
        <p:nvPicPr>
          <p:cNvPr id="294" name="Picture 293"/>
          <p:cNvPicPr/>
          <p:nvPr/>
        </p:nvPicPr>
        <p:blipFill>
          <a:blip r:embed="rId6"/>
          <a:srcRect t="24654" b="16675"/>
          <a:stretch/>
        </p:blipFill>
        <p:spPr>
          <a:xfrm>
            <a:off x="1188720" y="4572000"/>
            <a:ext cx="4023360" cy="1565280"/>
          </a:xfrm>
          <a:prstGeom prst="rect">
            <a:avLst/>
          </a:prstGeom>
          <a:ln w="0">
            <a:noFill/>
          </a:ln>
        </p:spPr>
      </p:pic>
      <p:pic>
        <p:nvPicPr>
          <p:cNvPr id="295" name="Picture 294"/>
          <p:cNvPicPr/>
          <p:nvPr/>
        </p:nvPicPr>
        <p:blipFill>
          <a:blip r:embed="rId7"/>
          <a:srcRect t="11687" b="23513"/>
          <a:stretch/>
        </p:blipFill>
        <p:spPr>
          <a:xfrm>
            <a:off x="5577840" y="4572000"/>
            <a:ext cx="3454200" cy="1459080"/>
          </a:xfrm>
          <a:prstGeom prst="rect">
            <a:avLst/>
          </a:prstGeom>
          <a:ln w="0">
            <a:noFill/>
          </a:ln>
        </p:spPr>
      </p:pic>
      <p:sp>
        <p:nvSpPr>
          <p:cNvPr id="296" name="TextBox 295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4E3001-5FBB-2291-9E9F-07B76259FE01}"/>
              </a:ext>
            </a:extLst>
          </p:cNvPr>
          <p:cNvSpPr txBox="1"/>
          <p:nvPr/>
        </p:nvSpPr>
        <p:spPr>
          <a:xfrm>
            <a:off x="774170" y="1241917"/>
            <a:ext cx="8043499" cy="371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lang="en-US" sz="2400" b="0" strike="noStrike" spc="-1" dirty="0">
                <a:latin typeface="Arial"/>
                <a:ea typeface="Noto Sans CJK SC"/>
              </a:rPr>
              <a:t>And one, or a few, physical standards that are easy to convert between: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strike="noStrike" spc="-1" dirty="0">
                <a:latin typeface="Arial"/>
                <a:ea typeface="Noto Sans CJK SC"/>
              </a:rPr>
              <a:t>RF</a:t>
            </a:r>
            <a:r>
              <a:rPr lang="en-US" sz="2400" b="0" strike="noStrike" spc="-1" dirty="0">
                <a:latin typeface="Arial"/>
                <a:ea typeface="Noto Sans CJK SC"/>
              </a:rPr>
              <a:t>: PL-259, Type N, BNC, </a:t>
            </a:r>
            <a:r>
              <a:rPr lang="en-US" sz="2400" b="0" strike="noStrike" spc="-1" dirty="0" err="1">
                <a:latin typeface="Arial"/>
                <a:ea typeface="Noto Sans CJK SC"/>
              </a:rPr>
              <a:t>etc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strike="noStrike" spc="-1" dirty="0">
                <a:latin typeface="Arial"/>
                <a:ea typeface="Noto Sans CJK SC"/>
              </a:rPr>
              <a:t>Power</a:t>
            </a:r>
            <a:r>
              <a:rPr lang="en-US" sz="2400" b="0" strike="noStrike" spc="-1" dirty="0">
                <a:latin typeface="Arial"/>
                <a:ea typeface="Noto Sans CJK SC"/>
              </a:rPr>
              <a:t>: </a:t>
            </a:r>
            <a:r>
              <a:rPr lang="en-US" sz="2400" b="0" strike="noStrike" spc="-1" dirty="0" err="1">
                <a:latin typeface="Arial"/>
                <a:ea typeface="Noto Sans CJK SC"/>
              </a:rPr>
              <a:t>Powerpole</a:t>
            </a:r>
            <a:r>
              <a:rPr lang="en-US" sz="2400" b="0" strike="noStrike" spc="-1" dirty="0">
                <a:latin typeface="Arial"/>
                <a:ea typeface="Noto Sans CJK SC"/>
              </a:rPr>
              <a:t>, 6-pin “Molex”, “T” blades, </a:t>
            </a:r>
            <a:r>
              <a:rPr lang="en-US" sz="2400" b="0" strike="noStrike" spc="-1" dirty="0" err="1">
                <a:latin typeface="Arial"/>
                <a:ea typeface="Noto Sans CJK SC"/>
              </a:rPr>
              <a:t>etc</a:t>
            </a:r>
            <a:endParaRPr lang="en-US" sz="2400" b="0" strike="noStrike" spc="-1" dirty="0">
              <a:latin typeface="Arial"/>
            </a:endParaRP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roup 296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298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01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302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3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4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05" name="Rectangle 304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306" name="TextBox 305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Headset Standards?</a:t>
            </a:r>
          </a:p>
        </p:txBody>
      </p:sp>
      <p:sp>
        <p:nvSpPr>
          <p:cNvPr id="308" name="TextBox 307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309" name="TextBox 308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6C68A4-C329-9716-6C44-3653696653EE}"/>
              </a:ext>
            </a:extLst>
          </p:cNvPr>
          <p:cNvSpPr txBox="1"/>
          <p:nvPr/>
        </p:nvSpPr>
        <p:spPr>
          <a:xfrm>
            <a:off x="852616" y="1624914"/>
            <a:ext cx="8339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No such electrical standards exist for the User to Radio interface: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309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311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14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315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6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7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18" name="Rectangle 317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319" name="TextBox 318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Headset Standards?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322" name="TextBox 321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A795FE-DAB7-2740-A109-6A806173595C}"/>
              </a:ext>
            </a:extLst>
          </p:cNvPr>
          <p:cNvSpPr txBox="1"/>
          <p:nvPr/>
        </p:nvSpPr>
        <p:spPr>
          <a:xfrm>
            <a:off x="852616" y="1624914"/>
            <a:ext cx="83396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No such electrical standards exist for the User to Radio interface: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Microphone:</a:t>
            </a:r>
            <a:r>
              <a:rPr lang="en-US" sz="2400" dirty="0"/>
              <a:t> Dynamic, Electret, or Carbon? Balanced or single ended?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roup 322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324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27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328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9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0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31" name="Rectangle 330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332" name="TextBox 331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Headset Standards?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335" name="TextBox 334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DFA11F-524D-6FB3-12B4-9627C0F5813E}"/>
              </a:ext>
            </a:extLst>
          </p:cNvPr>
          <p:cNvSpPr txBox="1"/>
          <p:nvPr/>
        </p:nvSpPr>
        <p:spPr>
          <a:xfrm>
            <a:off x="852616" y="1624914"/>
            <a:ext cx="833962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No such electrical standards exist for the User to Radio interface: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Microphone:</a:t>
            </a:r>
            <a:r>
              <a:rPr lang="en-US" sz="2400" dirty="0"/>
              <a:t> Dynamic, Electret, or Carbon? Balanced or single ended?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Audio out:</a:t>
            </a:r>
            <a:r>
              <a:rPr lang="en-US" sz="2400" dirty="0"/>
              <a:t> Line level, headphone level, or speaker level?  Ground referenced or push-pull? Mono or stereo?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35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337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40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341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2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3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44" name="Rectangle 343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345" name="TextBox 344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 dirty="0">
                <a:latin typeface="Arial"/>
              </a:rPr>
              <a:t>Headset Standards?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348" name="TextBox 347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ADB86A-55DD-01C4-E71B-7B0561E794C6}"/>
              </a:ext>
            </a:extLst>
          </p:cNvPr>
          <p:cNvSpPr txBox="1"/>
          <p:nvPr/>
        </p:nvSpPr>
        <p:spPr>
          <a:xfrm>
            <a:off x="852616" y="1624914"/>
            <a:ext cx="83396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No such electrical standards exist for the User to Radio interface: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Microphone:</a:t>
            </a:r>
            <a:r>
              <a:rPr lang="en-US" sz="2400" dirty="0"/>
              <a:t> Dynamic, Electret, or Carbon? Balanced or single ended?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Audio out:</a:t>
            </a:r>
            <a:r>
              <a:rPr lang="en-US" sz="2400" dirty="0"/>
              <a:t> Line level, headphone level, or speaker level?  Ground referenced or push-pull? Mono or stereo?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PTT:</a:t>
            </a:r>
            <a:r>
              <a:rPr lang="en-US" sz="2400" dirty="0"/>
              <a:t> GPIO style contact closure to ground, or completing the mic circuit?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88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1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92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5" name="Rectangle 94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lang="en-US" sz="5200" b="0" strike="noStrike" spc="-1">
                <a:latin typeface="Arial"/>
                <a:ea typeface="Noto Sans CJK SC"/>
              </a:rPr>
              <a:t>Who am I?</a:t>
            </a:r>
            <a:endParaRPr lang="en-US" sz="5200" b="0" strike="noStrike" spc="-1">
              <a:latin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96800" y="1554480"/>
            <a:ext cx="8738640" cy="475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lang="en-US" sz="3200" b="0" strike="noStrike" spc="-1" dirty="0">
                <a:latin typeface="Arial"/>
                <a:ea typeface="Noto Sans CJK SC"/>
              </a:rPr>
              <a:t>Mark Smith, N6MTS</a:t>
            </a:r>
            <a:endParaRPr lang="en-US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ts val="26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  <a:ea typeface="Noto Sans CJK SC"/>
              </a:rPr>
              <a:t>President/CEO, Halibut Electronics:</a:t>
            </a:r>
            <a:r>
              <a:rPr lang="en-US" sz="2600" spc="-1" dirty="0">
                <a:latin typeface="Arial"/>
                <a:ea typeface="Noto Sans CJK SC"/>
              </a:rPr>
              <a:t> </a:t>
            </a:r>
            <a:r>
              <a:rPr lang="en-US" sz="2600" b="0" strike="noStrike" spc="-1" dirty="0">
                <a:latin typeface="Arial"/>
                <a:ea typeface="Noto Sans CJK SC"/>
                <a:hlinkClick r:id="rId2"/>
              </a:rPr>
              <a:t>https://electronics.halibut.com/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  <a:ea typeface="Noto Sans CJK SC"/>
              </a:rPr>
              <a:t>A host of the Ham Radio Workbench Podcast:</a:t>
            </a:r>
            <a:br>
              <a:rPr lang="en-US" sz="2600" b="0" strike="noStrike" spc="-1" dirty="0">
                <a:latin typeface="Arial"/>
                <a:ea typeface="Noto Sans CJK SC"/>
              </a:rPr>
            </a:br>
            <a:r>
              <a:rPr lang="en-US" sz="2600" b="0" strike="noStrike" spc="-1" dirty="0">
                <a:latin typeface="Arial"/>
                <a:ea typeface="Noto Sans CJK SC"/>
                <a:hlinkClick r:id="rId3"/>
              </a:rPr>
              <a:t>https://www.hamradioworkbench.com/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  <a:ea typeface="Noto Sans CJK SC"/>
              </a:rPr>
              <a:t>YouTube: @SmittyHalibut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  <a:ea typeface="Noto Sans CJK SC"/>
              </a:rPr>
              <a:t>Mastodon/</a:t>
            </a:r>
            <a:r>
              <a:rPr lang="en-US" sz="2600" b="0" strike="noStrike" spc="-1" dirty="0" err="1">
                <a:latin typeface="Arial"/>
                <a:ea typeface="Noto Sans CJK SC"/>
              </a:rPr>
              <a:t>Fediverse</a:t>
            </a:r>
            <a:r>
              <a:rPr lang="en-US" sz="2600" b="0" strike="noStrike" spc="-1" dirty="0">
                <a:latin typeface="Arial"/>
                <a:ea typeface="Noto Sans CJK SC"/>
              </a:rPr>
              <a:t>: @smitty@halibut.com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latin typeface="Arial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99" name="Picture 98"/>
          <p:cNvPicPr/>
          <p:nvPr/>
        </p:nvPicPr>
        <p:blipFill>
          <a:blip r:embed="rId4"/>
          <a:stretch/>
        </p:blipFill>
        <p:spPr>
          <a:xfrm>
            <a:off x="7680960" y="822960"/>
            <a:ext cx="2011680" cy="823680"/>
          </a:xfrm>
          <a:prstGeom prst="rect">
            <a:avLst/>
          </a:prstGeom>
          <a:ln w="0">
            <a:noFill/>
          </a:ln>
        </p:spPr>
      </p:pic>
      <p:pic>
        <p:nvPicPr>
          <p:cNvPr id="100" name="Picture 99"/>
          <p:cNvPicPr/>
          <p:nvPr/>
        </p:nvPicPr>
        <p:blipFill>
          <a:blip r:embed="rId5"/>
          <a:stretch/>
        </p:blipFill>
        <p:spPr>
          <a:xfrm>
            <a:off x="9694440" y="1554480"/>
            <a:ext cx="2009880" cy="822960"/>
          </a:xfrm>
          <a:prstGeom prst="rect">
            <a:avLst/>
          </a:prstGeom>
          <a:ln w="0">
            <a:noFill/>
          </a:ln>
        </p:spPr>
      </p:pic>
      <p:sp>
        <p:nvSpPr>
          <p:cNvPr id="101" name="TextBox 100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348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350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53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354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5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6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57" name="Rectangle 356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358" name="TextBox 357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So many to choose from!</a:t>
            </a:r>
          </a:p>
        </p:txBody>
      </p:sp>
      <p:sp>
        <p:nvSpPr>
          <p:cNvPr id="360" name="TextBox 359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361" name="TextBox 360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18036A-2415-19E9-12CC-2618C6A05CF0}"/>
              </a:ext>
            </a:extLst>
          </p:cNvPr>
          <p:cNvSpPr txBox="1"/>
          <p:nvPr/>
        </p:nvSpPr>
        <p:spPr>
          <a:xfrm>
            <a:off x="852615" y="1624914"/>
            <a:ext cx="9028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There are even more physical options to choose from!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roup 361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363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66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367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8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9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70" name="Rectangle 369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371" name="TextBox 370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So many to choose from!</a:t>
            </a:r>
          </a:p>
        </p:txBody>
      </p:sp>
      <p:sp>
        <p:nvSpPr>
          <p:cNvPr id="373" name="TextBox 372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374" name="TextBox 373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55681C-DA72-C6AD-D22F-23FE273CFCDE}"/>
              </a:ext>
            </a:extLst>
          </p:cNvPr>
          <p:cNvSpPr txBox="1"/>
          <p:nvPr/>
        </p:nvSpPr>
        <p:spPr>
          <a:xfrm>
            <a:off x="852615" y="1624914"/>
            <a:ext cx="902816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There are even more physical options to choose from!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Microphone:</a:t>
            </a:r>
            <a:r>
              <a:rPr lang="en-US" sz="2400" dirty="0"/>
              <a:t> 3.5mm TS? TRS? XLR? “8-pin round?” </a:t>
            </a:r>
            <a:br>
              <a:rPr lang="en-US" sz="2400" dirty="0"/>
            </a:br>
            <a:r>
              <a:rPr lang="en-US" sz="2400" dirty="0"/>
              <a:t>RJ-45? What’s the pinout?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roup 374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376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79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380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1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2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83" name="Rectangle 382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384" name="TextBox 383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So many to choose from!</a:t>
            </a:r>
          </a:p>
        </p:txBody>
      </p:sp>
      <p:sp>
        <p:nvSpPr>
          <p:cNvPr id="386" name="TextBox 385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387" name="TextBox 386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BE7920-E8F4-6BF4-696B-882C7F953826}"/>
              </a:ext>
            </a:extLst>
          </p:cNvPr>
          <p:cNvSpPr txBox="1"/>
          <p:nvPr/>
        </p:nvSpPr>
        <p:spPr>
          <a:xfrm>
            <a:off x="852615" y="1624914"/>
            <a:ext cx="902816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There are even more physical options to choose from!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Microphone:</a:t>
            </a:r>
            <a:r>
              <a:rPr lang="en-US" sz="2400" dirty="0"/>
              <a:t> 3.5mm TS? TRS? XLR? “8-pin round?” </a:t>
            </a:r>
            <a:br>
              <a:rPr lang="en-US" sz="2400" dirty="0"/>
            </a:br>
            <a:r>
              <a:rPr lang="en-US" sz="2400" dirty="0"/>
              <a:t>RJ-45? What’s the pinout?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Audio out:</a:t>
            </a:r>
            <a:r>
              <a:rPr lang="en-US" sz="2400" dirty="0"/>
              <a:t> 3.5mm TS? TRS? ¼ inch TS? TRS? RCA?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roup 387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389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392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393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4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5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396" name="Rectangle 395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397" name="TextBox 396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 dirty="0">
                <a:latin typeface="Arial"/>
              </a:rPr>
              <a:t>So many to choose from!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400" name="TextBox 399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5C0341-FA97-B098-D90F-02D33FB242B1}"/>
              </a:ext>
            </a:extLst>
          </p:cNvPr>
          <p:cNvSpPr txBox="1"/>
          <p:nvPr/>
        </p:nvSpPr>
        <p:spPr>
          <a:xfrm>
            <a:off x="852615" y="1624914"/>
            <a:ext cx="902816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There are even more physical options to choose from!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Microphone:</a:t>
            </a:r>
            <a:r>
              <a:rPr lang="en-US" sz="2400" dirty="0"/>
              <a:t> 3.5mm TS? TRS? XLR? “8-pin round?” </a:t>
            </a:r>
            <a:br>
              <a:rPr lang="en-US" sz="2400" dirty="0"/>
            </a:br>
            <a:r>
              <a:rPr lang="en-US" sz="2400" dirty="0"/>
              <a:t>RJ-45? What’s the pinout?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Audio out:</a:t>
            </a:r>
            <a:r>
              <a:rPr lang="en-US" sz="2400" dirty="0"/>
              <a:t> 3.5mm TS? TRS? ¼ inch TS? TRS? RCA?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PTT:</a:t>
            </a:r>
            <a:r>
              <a:rPr lang="en-US" sz="2400" dirty="0"/>
              <a:t> On the mic connector? Separate 3.5mm TS? </a:t>
            </a:r>
            <a:br>
              <a:rPr lang="en-US" sz="2400" dirty="0"/>
            </a:br>
            <a:r>
              <a:rPr lang="en-US" sz="2400" dirty="0"/>
              <a:t>¼ inch Footswitch?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" name="Group 400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402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05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406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7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8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09" name="Rectangle 408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410" name="TextBox 409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The problem is...</a:t>
            </a:r>
          </a:p>
        </p:txBody>
      </p:sp>
      <p:sp>
        <p:nvSpPr>
          <p:cNvPr id="411" name="TextBox 410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12" name="Picture 411"/>
          <p:cNvPicPr/>
          <p:nvPr/>
        </p:nvPicPr>
        <p:blipFill>
          <a:blip r:embed="rId2"/>
          <a:srcRect l="32506" t="32644" r="17142"/>
          <a:stretch/>
        </p:blipFill>
        <p:spPr>
          <a:xfrm>
            <a:off x="1304640" y="1851840"/>
            <a:ext cx="4364640" cy="31773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413" name="Picture 412"/>
          <p:cNvPicPr/>
          <p:nvPr/>
        </p:nvPicPr>
        <p:blipFill>
          <a:blip r:embed="rId3"/>
          <a:stretch/>
        </p:blipFill>
        <p:spPr>
          <a:xfrm>
            <a:off x="6400800" y="1788120"/>
            <a:ext cx="4638240" cy="2875320"/>
          </a:xfrm>
          <a:prstGeom prst="rect">
            <a:avLst/>
          </a:prstGeom>
          <a:ln w="0">
            <a:noFill/>
          </a:ln>
        </p:spPr>
      </p:pic>
      <p:sp>
        <p:nvSpPr>
          <p:cNvPr id="414" name="TextBox 413"/>
          <p:cNvSpPr txBox="1"/>
          <p:nvPr/>
        </p:nvSpPr>
        <p:spPr>
          <a:xfrm>
            <a:off x="1266840" y="1454760"/>
            <a:ext cx="3237198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Pro 7 Headset:</a:t>
            </a:r>
          </a:p>
        </p:txBody>
      </p:sp>
      <p:sp>
        <p:nvSpPr>
          <p:cNvPr id="415" name="TextBox 414"/>
          <p:cNvSpPr txBox="1"/>
          <p:nvPr/>
        </p:nvSpPr>
        <p:spPr>
          <a:xfrm>
            <a:off x="6505559" y="1441800"/>
            <a:ext cx="4090359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Yaesu</a:t>
            </a:r>
            <a:r>
              <a:rPr lang="en-US" sz="1800" b="0" strike="noStrike" spc="-1" dirty="0">
                <a:latin typeface="Arial"/>
              </a:rPr>
              <a:t> FT-920 Microphone pinout:</a:t>
            </a:r>
          </a:p>
        </p:txBody>
      </p:sp>
      <p:sp>
        <p:nvSpPr>
          <p:cNvPr id="416" name="TextBox 415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roup 416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418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9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0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21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422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4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25" name="Rectangle 424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426" name="TextBox 425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The solution?</a:t>
            </a:r>
          </a:p>
        </p:txBody>
      </p:sp>
      <p:sp>
        <p:nvSpPr>
          <p:cNvPr id="427" name="TextBox 426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28" name="Picture 427"/>
          <p:cNvPicPr/>
          <p:nvPr/>
        </p:nvPicPr>
        <p:blipFill>
          <a:blip r:embed="rId2"/>
          <a:srcRect l="32506" t="32644" r="17142"/>
          <a:stretch/>
        </p:blipFill>
        <p:spPr>
          <a:xfrm>
            <a:off x="1304640" y="1851840"/>
            <a:ext cx="4364640" cy="31773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429" name="Picture 428"/>
          <p:cNvPicPr/>
          <p:nvPr/>
        </p:nvPicPr>
        <p:blipFill>
          <a:blip r:embed="rId3"/>
          <a:stretch/>
        </p:blipFill>
        <p:spPr>
          <a:xfrm>
            <a:off x="6400800" y="1788120"/>
            <a:ext cx="4638240" cy="2875320"/>
          </a:xfrm>
          <a:prstGeom prst="rect">
            <a:avLst/>
          </a:prstGeom>
          <a:ln w="0">
            <a:noFill/>
          </a:ln>
        </p:spPr>
      </p:pic>
      <p:sp>
        <p:nvSpPr>
          <p:cNvPr id="430" name="TextBox 429"/>
          <p:cNvSpPr txBox="1"/>
          <p:nvPr/>
        </p:nvSpPr>
        <p:spPr>
          <a:xfrm>
            <a:off x="4699080" y="1116720"/>
            <a:ext cx="2680784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AD-1-Y Adapter:</a:t>
            </a:r>
          </a:p>
        </p:txBody>
      </p:sp>
      <p:sp>
        <p:nvSpPr>
          <p:cNvPr id="431" name="TextBox 430"/>
          <p:cNvSpPr txBox="1"/>
          <p:nvPr/>
        </p:nvSpPr>
        <p:spPr>
          <a:xfrm>
            <a:off x="6505919" y="1441800"/>
            <a:ext cx="3966431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Yaesu</a:t>
            </a:r>
            <a:r>
              <a:rPr lang="en-US" sz="1800" b="0" strike="noStrike" spc="-1" dirty="0">
                <a:latin typeface="Arial"/>
              </a:rPr>
              <a:t> FT-920 Microphone pinout:</a:t>
            </a:r>
          </a:p>
        </p:txBody>
      </p:sp>
      <p:sp>
        <p:nvSpPr>
          <p:cNvPr id="432" name="TextBox 431"/>
          <p:cNvSpPr txBox="1"/>
          <p:nvPr/>
        </p:nvSpPr>
        <p:spPr>
          <a:xfrm>
            <a:off x="1267200" y="1454760"/>
            <a:ext cx="2680784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Pro 7 Headset:</a:t>
            </a:r>
          </a:p>
        </p:txBody>
      </p:sp>
      <p:pic>
        <p:nvPicPr>
          <p:cNvPr id="434" name="Picture 433"/>
          <p:cNvPicPr/>
          <p:nvPr/>
        </p:nvPicPr>
        <p:blipFill>
          <a:blip r:embed="rId4"/>
          <a:srcRect l="9087" t="6232" r="9095" b="7050"/>
          <a:stretch/>
        </p:blipFill>
        <p:spPr>
          <a:xfrm>
            <a:off x="3475080" y="1441800"/>
            <a:ext cx="4937400" cy="393156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435" name="TextBox 434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roup 435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437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40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441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2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3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44" name="Rectangle 443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445" name="TextBox 444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But, I’ve got a Kenwood too.</a:t>
            </a:r>
          </a:p>
        </p:txBody>
      </p:sp>
      <p:sp>
        <p:nvSpPr>
          <p:cNvPr id="446" name="TextBox 445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47" name="Picture 446"/>
          <p:cNvPicPr/>
          <p:nvPr/>
        </p:nvPicPr>
        <p:blipFill>
          <a:blip r:embed="rId2"/>
          <a:stretch/>
        </p:blipFill>
        <p:spPr>
          <a:xfrm>
            <a:off x="6400800" y="1788120"/>
            <a:ext cx="4638240" cy="2875320"/>
          </a:xfrm>
          <a:prstGeom prst="rect">
            <a:avLst/>
          </a:prstGeom>
          <a:ln w="0">
            <a:noFill/>
          </a:ln>
        </p:spPr>
      </p:pic>
      <p:sp>
        <p:nvSpPr>
          <p:cNvPr id="449" name="TextBox 448"/>
          <p:cNvSpPr txBox="1"/>
          <p:nvPr/>
        </p:nvSpPr>
        <p:spPr>
          <a:xfrm>
            <a:off x="1576440" y="1463040"/>
            <a:ext cx="409284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Kenwood TS-890S Microphone pinout:</a:t>
            </a:r>
          </a:p>
        </p:txBody>
      </p:sp>
      <p:pic>
        <p:nvPicPr>
          <p:cNvPr id="450" name="Picture 449"/>
          <p:cNvPicPr/>
          <p:nvPr/>
        </p:nvPicPr>
        <p:blipFill>
          <a:blip r:embed="rId3"/>
          <a:stretch/>
        </p:blipFill>
        <p:spPr>
          <a:xfrm>
            <a:off x="914400" y="1809360"/>
            <a:ext cx="5245560" cy="27144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51" name="TextBox 450"/>
          <p:cNvSpPr txBox="1"/>
          <p:nvPr/>
        </p:nvSpPr>
        <p:spPr>
          <a:xfrm>
            <a:off x="6505920" y="1442160"/>
            <a:ext cx="3923183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Yaesu</a:t>
            </a:r>
            <a:r>
              <a:rPr lang="en-US" sz="1800" b="0" strike="noStrike" spc="-1" dirty="0">
                <a:latin typeface="Arial"/>
              </a:rPr>
              <a:t> FT-920 Microphone pinout: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388401" y="1463040"/>
            <a:ext cx="4402800" cy="42754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1800" b="0" strike="noStrike" spc="-1" dirty="0">
              <a:latin typeface="Arial"/>
            </a:endParaRPr>
          </a:p>
        </p:txBody>
      </p:sp>
      <p:sp>
        <p:nvSpPr>
          <p:cNvPr id="453" name="TextBox 452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roup 453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455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6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58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459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0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61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62" name="Rectangle 461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463" name="TextBox 462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5200" b="0" strike="noStrike" spc="-1">
                <a:latin typeface="Arial"/>
              </a:rPr>
              <a:t>But, I’ve got a Kenwood too.</a:t>
            </a:r>
          </a:p>
        </p:txBody>
      </p:sp>
      <p:sp>
        <p:nvSpPr>
          <p:cNvPr id="464" name="TextBox 463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65" name="Picture 464"/>
          <p:cNvPicPr/>
          <p:nvPr/>
        </p:nvPicPr>
        <p:blipFill>
          <a:blip r:embed="rId2"/>
          <a:srcRect l="32506" t="32644" r="17142"/>
          <a:stretch/>
        </p:blipFill>
        <p:spPr>
          <a:xfrm>
            <a:off x="1304640" y="1851840"/>
            <a:ext cx="4364640" cy="31773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66" name="TextBox 465"/>
          <p:cNvSpPr txBox="1"/>
          <p:nvPr/>
        </p:nvSpPr>
        <p:spPr>
          <a:xfrm>
            <a:off x="6697080" y="1602720"/>
            <a:ext cx="4399288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Kenwood TS-890S Microphone pinout:</a:t>
            </a:r>
          </a:p>
        </p:txBody>
      </p:sp>
      <p:pic>
        <p:nvPicPr>
          <p:cNvPr id="467" name="Picture 466"/>
          <p:cNvPicPr/>
          <p:nvPr/>
        </p:nvPicPr>
        <p:blipFill>
          <a:blip r:embed="rId3"/>
          <a:stretch/>
        </p:blipFill>
        <p:spPr>
          <a:xfrm>
            <a:off x="6035040" y="1949040"/>
            <a:ext cx="5245560" cy="27144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68" name="TextBox 467"/>
          <p:cNvSpPr txBox="1"/>
          <p:nvPr/>
        </p:nvSpPr>
        <p:spPr>
          <a:xfrm>
            <a:off x="1267200" y="1454760"/>
            <a:ext cx="2649892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Pro 7 Headset:</a:t>
            </a:r>
          </a:p>
        </p:txBody>
      </p:sp>
      <p:sp>
        <p:nvSpPr>
          <p:cNvPr id="469" name="TextBox 468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roup 469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471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74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475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76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77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78" name="Rectangle 477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479" name="TextBox 478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Bob has me covered...</a:t>
            </a:r>
          </a:p>
        </p:txBody>
      </p:sp>
      <p:sp>
        <p:nvSpPr>
          <p:cNvPr id="480" name="TextBox 479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81" name="Picture 480"/>
          <p:cNvPicPr/>
          <p:nvPr/>
        </p:nvPicPr>
        <p:blipFill>
          <a:blip r:embed="rId2"/>
          <a:srcRect l="32506" t="32644" r="17142"/>
          <a:stretch/>
        </p:blipFill>
        <p:spPr>
          <a:xfrm>
            <a:off x="1304640" y="1851840"/>
            <a:ext cx="4364640" cy="31773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482" name="TextBox 481"/>
          <p:cNvSpPr txBox="1"/>
          <p:nvPr/>
        </p:nvSpPr>
        <p:spPr>
          <a:xfrm>
            <a:off x="1267199" y="1454760"/>
            <a:ext cx="2662249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Pro 7 Headset:</a:t>
            </a:r>
          </a:p>
        </p:txBody>
      </p:sp>
      <p:sp>
        <p:nvSpPr>
          <p:cNvPr id="483" name="TextBox 482"/>
          <p:cNvSpPr txBox="1"/>
          <p:nvPr/>
        </p:nvSpPr>
        <p:spPr>
          <a:xfrm>
            <a:off x="6697439" y="1602720"/>
            <a:ext cx="4683133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Kenwood TS-890S Microphone pinout:</a:t>
            </a:r>
          </a:p>
        </p:txBody>
      </p:sp>
      <p:pic>
        <p:nvPicPr>
          <p:cNvPr id="484" name="Picture 483"/>
          <p:cNvPicPr/>
          <p:nvPr/>
        </p:nvPicPr>
        <p:blipFill>
          <a:blip r:embed="rId3"/>
          <a:stretch/>
        </p:blipFill>
        <p:spPr>
          <a:xfrm>
            <a:off x="6035400" y="1949040"/>
            <a:ext cx="5245560" cy="27144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485" name="Picture 484"/>
          <p:cNvPicPr/>
          <p:nvPr/>
        </p:nvPicPr>
        <p:blipFill>
          <a:blip r:embed="rId4"/>
          <a:srcRect t="18548" b="18781"/>
          <a:stretch/>
        </p:blipFill>
        <p:spPr>
          <a:xfrm>
            <a:off x="3525120" y="1678680"/>
            <a:ext cx="5253120" cy="329184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486" name="TextBox 485"/>
          <p:cNvSpPr txBox="1"/>
          <p:nvPr/>
        </p:nvSpPr>
        <p:spPr>
          <a:xfrm>
            <a:off x="4757039" y="1256400"/>
            <a:ext cx="3027717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AD-1-K Adapter:</a:t>
            </a:r>
          </a:p>
        </p:txBody>
      </p:sp>
      <p:sp>
        <p:nvSpPr>
          <p:cNvPr id="487" name="TextBox 486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roup 487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489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492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493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4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95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496" name="Rectangle 495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497" name="TextBox 496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What about Icom?</a:t>
            </a:r>
          </a:p>
        </p:txBody>
      </p:sp>
      <p:sp>
        <p:nvSpPr>
          <p:cNvPr id="498" name="TextBox 497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499" name="Picture 498"/>
          <p:cNvPicPr/>
          <p:nvPr/>
        </p:nvPicPr>
        <p:blipFill>
          <a:blip r:embed="rId2"/>
          <a:srcRect l="32506" t="32644" r="17142"/>
          <a:stretch/>
        </p:blipFill>
        <p:spPr>
          <a:xfrm>
            <a:off x="1304640" y="1851840"/>
            <a:ext cx="4364640" cy="31773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500" name="Picture 499"/>
          <p:cNvPicPr/>
          <p:nvPr/>
        </p:nvPicPr>
        <p:blipFill>
          <a:blip r:embed="rId3"/>
          <a:stretch/>
        </p:blipFill>
        <p:spPr>
          <a:xfrm>
            <a:off x="5943600" y="2286000"/>
            <a:ext cx="5426280" cy="21031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01" name="TextBox 500"/>
          <p:cNvSpPr txBox="1"/>
          <p:nvPr/>
        </p:nvSpPr>
        <p:spPr>
          <a:xfrm>
            <a:off x="1267199" y="1454760"/>
            <a:ext cx="2538681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Pro 7 Headset:</a:t>
            </a:r>
          </a:p>
        </p:txBody>
      </p:sp>
      <p:sp>
        <p:nvSpPr>
          <p:cNvPr id="502" name="TextBox 501"/>
          <p:cNvSpPr txBox="1"/>
          <p:nvPr/>
        </p:nvSpPr>
        <p:spPr>
          <a:xfrm>
            <a:off x="6505919" y="1441800"/>
            <a:ext cx="3954075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Icom</a:t>
            </a:r>
            <a:r>
              <a:rPr lang="en-US" sz="1800" b="0" strike="noStrike" spc="-1" dirty="0">
                <a:latin typeface="Arial"/>
              </a:rPr>
              <a:t> IC-7300 Microphone pinout:</a:t>
            </a:r>
          </a:p>
        </p:txBody>
      </p:sp>
      <p:sp>
        <p:nvSpPr>
          <p:cNvPr id="503" name="TextBox 502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03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6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07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9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10" name="Rectangle 109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None/>
            </a:pPr>
            <a:r>
              <a:rPr lang="en-US" sz="5200" b="0" strike="noStrike" spc="-1">
                <a:latin typeface="Arial"/>
                <a:ea typeface="Noto Sans CJK SC"/>
              </a:rPr>
              <a:t>Who am I?</a:t>
            </a:r>
            <a:endParaRPr lang="en-US" sz="5200" b="0" strike="noStrike" spc="-1">
              <a:latin typeface="Arial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6800" y="1554480"/>
            <a:ext cx="8738640" cy="475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None/>
            </a:pPr>
            <a:r>
              <a:rPr lang="en-US" sz="3200" b="0" strike="noStrike" spc="-1" dirty="0">
                <a:latin typeface="Arial"/>
                <a:ea typeface="Noto Sans CJK SC"/>
              </a:rPr>
              <a:t>Mark Smith, N6MTS</a:t>
            </a:r>
            <a:endParaRPr lang="en-US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ts val="26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  <a:ea typeface="Noto Sans CJK SC"/>
              </a:rPr>
              <a:t>President/CEO, Halibut Electronics: </a:t>
            </a:r>
            <a:r>
              <a:rPr lang="en-US" sz="2600" b="0" strike="noStrike" spc="-1" dirty="0">
                <a:latin typeface="Arial"/>
                <a:ea typeface="Noto Sans CJK SC"/>
                <a:hlinkClick r:id="rId2"/>
              </a:rPr>
              <a:t>https://electronics.halibut.com/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  <a:ea typeface="Noto Sans CJK SC"/>
              </a:rPr>
              <a:t>A host of the Ham Radio Workbench Podcast:</a:t>
            </a:r>
            <a:br>
              <a:rPr sz="2600" dirty="0"/>
            </a:br>
            <a:r>
              <a:rPr lang="en-US" sz="2600" b="0" strike="noStrike" spc="-1" dirty="0">
                <a:latin typeface="Arial"/>
                <a:ea typeface="Noto Sans CJK SC"/>
                <a:hlinkClick r:id="rId3"/>
              </a:rPr>
              <a:t>https://www.hamradioworkbench.com/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  <a:ea typeface="Noto Sans CJK SC"/>
              </a:rPr>
              <a:t>YouTube: @SmittyHalibut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Arial"/>
                <a:ea typeface="Noto Sans CJK SC"/>
              </a:rPr>
              <a:t>Mastodon/</a:t>
            </a:r>
            <a:r>
              <a:rPr lang="en-US" sz="2600" b="0" strike="noStrike" spc="-1" dirty="0" err="1">
                <a:latin typeface="Arial"/>
                <a:ea typeface="Noto Sans CJK SC"/>
              </a:rPr>
              <a:t>Fediverse</a:t>
            </a:r>
            <a:r>
              <a:rPr lang="en-US" sz="2600" b="0" strike="noStrike" spc="-1" dirty="0">
                <a:latin typeface="Arial"/>
                <a:ea typeface="Noto Sans CJK SC"/>
              </a:rPr>
              <a:t>: @smitty@halibut.com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latin typeface="Arial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114" name="Picture 113"/>
          <p:cNvPicPr/>
          <p:nvPr/>
        </p:nvPicPr>
        <p:blipFill>
          <a:blip r:embed="rId4"/>
          <a:stretch/>
        </p:blipFill>
        <p:spPr>
          <a:xfrm>
            <a:off x="7680960" y="822960"/>
            <a:ext cx="2011680" cy="82368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114"/>
          <p:cNvPicPr/>
          <p:nvPr/>
        </p:nvPicPr>
        <p:blipFill>
          <a:blip r:embed="rId5"/>
          <a:stretch/>
        </p:blipFill>
        <p:spPr>
          <a:xfrm>
            <a:off x="9694440" y="1554480"/>
            <a:ext cx="2009880" cy="822960"/>
          </a:xfrm>
          <a:prstGeom prst="rect">
            <a:avLst/>
          </a:prstGeom>
          <a:ln w="0">
            <a:noFill/>
          </a:ln>
        </p:spPr>
      </p:pic>
      <p:sp>
        <p:nvSpPr>
          <p:cNvPr id="116" name="TextBox 115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25801" y="2475355"/>
            <a:ext cx="2718477" cy="497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200" b="0" strike="noStrike" spc="-1" dirty="0">
                <a:solidFill>
                  <a:srgbClr val="FF0000"/>
                </a:solidFill>
                <a:latin typeface="Viner Hand ITC" panose="03070502030502020203" pitchFamily="66" charset="0"/>
              </a:rPr>
              <a:t>Head Cheese</a:t>
            </a:r>
            <a:endParaRPr lang="en-US" sz="3200" b="0" strike="noStrike" spc="-1" dirty="0">
              <a:latin typeface="Viner Hand ITC" panose="03070502030502020203" pitchFamily="66" charset="0"/>
            </a:endParaRPr>
          </a:p>
        </p:txBody>
      </p:sp>
      <p:sp>
        <p:nvSpPr>
          <p:cNvPr id="118" name="Straight Connector 117"/>
          <p:cNvSpPr/>
          <p:nvPr/>
        </p:nvSpPr>
        <p:spPr>
          <a:xfrm>
            <a:off x="795420" y="3058569"/>
            <a:ext cx="2194560" cy="24300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Straight Connector 118"/>
          <p:cNvSpPr/>
          <p:nvPr/>
        </p:nvSpPr>
        <p:spPr>
          <a:xfrm flipV="1">
            <a:off x="795420" y="3058929"/>
            <a:ext cx="2194560" cy="24264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roup 503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505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08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509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0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1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12" name="Rectangle 511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513" name="TextBox 512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Same connect--   oh… Never mind...</a:t>
            </a:r>
          </a:p>
        </p:txBody>
      </p:sp>
      <p:sp>
        <p:nvSpPr>
          <p:cNvPr id="514" name="TextBox 513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515" name="Picture 514"/>
          <p:cNvPicPr/>
          <p:nvPr/>
        </p:nvPicPr>
        <p:blipFill>
          <a:blip r:embed="rId2"/>
          <a:stretch/>
        </p:blipFill>
        <p:spPr>
          <a:xfrm>
            <a:off x="5943600" y="2286000"/>
            <a:ext cx="5426280" cy="21031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16" name="TextBox 515"/>
          <p:cNvSpPr txBox="1"/>
          <p:nvPr/>
        </p:nvSpPr>
        <p:spPr>
          <a:xfrm>
            <a:off x="6505919" y="1441800"/>
            <a:ext cx="4089999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Icom</a:t>
            </a:r>
            <a:r>
              <a:rPr lang="en-US" sz="1800" b="0" strike="noStrike" spc="-1" dirty="0">
                <a:latin typeface="Arial"/>
              </a:rPr>
              <a:t> IC-7300 Microphone pinout:</a:t>
            </a:r>
          </a:p>
        </p:txBody>
      </p:sp>
      <p:pic>
        <p:nvPicPr>
          <p:cNvPr id="517" name="Picture 516"/>
          <p:cNvPicPr/>
          <p:nvPr/>
        </p:nvPicPr>
        <p:blipFill>
          <a:blip r:embed="rId3"/>
          <a:stretch/>
        </p:blipFill>
        <p:spPr>
          <a:xfrm>
            <a:off x="1737360" y="4206240"/>
            <a:ext cx="4056840" cy="20991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518" name="Picture 517"/>
          <p:cNvPicPr/>
          <p:nvPr/>
        </p:nvPicPr>
        <p:blipFill>
          <a:blip r:embed="rId4"/>
          <a:stretch/>
        </p:blipFill>
        <p:spPr>
          <a:xfrm>
            <a:off x="1280160" y="1737360"/>
            <a:ext cx="3265200" cy="2024280"/>
          </a:xfrm>
          <a:prstGeom prst="rect">
            <a:avLst/>
          </a:prstGeom>
          <a:ln w="0">
            <a:noFill/>
          </a:ln>
        </p:spPr>
      </p:pic>
      <p:sp>
        <p:nvSpPr>
          <p:cNvPr id="519" name="TextBox 518"/>
          <p:cNvSpPr txBox="1"/>
          <p:nvPr/>
        </p:nvSpPr>
        <p:spPr>
          <a:xfrm>
            <a:off x="1155959" y="1391040"/>
            <a:ext cx="3754837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Yaesu</a:t>
            </a:r>
            <a:r>
              <a:rPr lang="en-US" sz="1800" b="0" strike="noStrike" spc="-1" dirty="0">
                <a:latin typeface="Arial"/>
              </a:rPr>
              <a:t> FT-920 Microphone pinout:</a:t>
            </a:r>
          </a:p>
        </p:txBody>
      </p:sp>
      <p:sp>
        <p:nvSpPr>
          <p:cNvPr id="520" name="TextBox 519"/>
          <p:cNvSpPr txBox="1"/>
          <p:nvPr/>
        </p:nvSpPr>
        <p:spPr>
          <a:xfrm>
            <a:off x="1737360" y="3840480"/>
            <a:ext cx="4268024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Kenwood TS-890S Microphone pinout:</a:t>
            </a:r>
          </a:p>
        </p:txBody>
      </p:sp>
      <p:sp>
        <p:nvSpPr>
          <p:cNvPr id="521" name="TextBox 520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roup 521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523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4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5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26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527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8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9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30" name="Rectangle 529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531" name="TextBox 530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What about Icom?</a:t>
            </a:r>
          </a:p>
        </p:txBody>
      </p:sp>
      <p:sp>
        <p:nvSpPr>
          <p:cNvPr id="532" name="TextBox 531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533" name="Picture 532"/>
          <p:cNvPicPr/>
          <p:nvPr/>
        </p:nvPicPr>
        <p:blipFill>
          <a:blip r:embed="rId2"/>
          <a:srcRect l="32506" t="32644" r="17142"/>
          <a:stretch/>
        </p:blipFill>
        <p:spPr>
          <a:xfrm>
            <a:off x="1304640" y="1851840"/>
            <a:ext cx="4364640" cy="31773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534" name="Picture 533"/>
          <p:cNvPicPr/>
          <p:nvPr/>
        </p:nvPicPr>
        <p:blipFill>
          <a:blip r:embed="rId3"/>
          <a:stretch/>
        </p:blipFill>
        <p:spPr>
          <a:xfrm>
            <a:off x="5943600" y="2286000"/>
            <a:ext cx="5426280" cy="21031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35" name="TextBox 534"/>
          <p:cNvSpPr txBox="1"/>
          <p:nvPr/>
        </p:nvSpPr>
        <p:spPr>
          <a:xfrm>
            <a:off x="1267200" y="1454760"/>
            <a:ext cx="2588108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Pro 7 Headset:</a:t>
            </a:r>
          </a:p>
        </p:txBody>
      </p:sp>
      <p:sp>
        <p:nvSpPr>
          <p:cNvPr id="536" name="TextBox 535"/>
          <p:cNvSpPr txBox="1"/>
          <p:nvPr/>
        </p:nvSpPr>
        <p:spPr>
          <a:xfrm>
            <a:off x="6505920" y="1441800"/>
            <a:ext cx="4034394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Icom</a:t>
            </a:r>
            <a:r>
              <a:rPr lang="en-US" sz="1800" b="0" strike="noStrike" spc="-1" dirty="0">
                <a:latin typeface="Arial"/>
              </a:rPr>
              <a:t> IC-7300 Microphone pinout:</a:t>
            </a:r>
          </a:p>
        </p:txBody>
      </p:sp>
      <p:sp>
        <p:nvSpPr>
          <p:cNvPr id="537" name="TextBox 536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roup 537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539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0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1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42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543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4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45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46" name="Rectangle 545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547" name="TextBox 546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Bob </a:t>
            </a:r>
            <a:r>
              <a:rPr lang="en-US" sz="5200" b="0" i="1" strike="noStrike" spc="-1">
                <a:latin typeface="Arial"/>
              </a:rPr>
              <a:t>still</a:t>
            </a:r>
            <a:r>
              <a:rPr lang="en-US" sz="5200" b="0" strike="noStrike" spc="-1">
                <a:latin typeface="Arial"/>
              </a:rPr>
              <a:t> has me covered...</a:t>
            </a:r>
          </a:p>
        </p:txBody>
      </p:sp>
      <p:sp>
        <p:nvSpPr>
          <p:cNvPr id="548" name="TextBox 547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549" name="Picture 548"/>
          <p:cNvPicPr/>
          <p:nvPr/>
        </p:nvPicPr>
        <p:blipFill>
          <a:blip r:embed="rId2"/>
          <a:srcRect l="32506" t="32644" r="17142"/>
          <a:stretch/>
        </p:blipFill>
        <p:spPr>
          <a:xfrm>
            <a:off x="1304640" y="1851840"/>
            <a:ext cx="4364640" cy="31773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550" name="Picture 549"/>
          <p:cNvPicPr/>
          <p:nvPr/>
        </p:nvPicPr>
        <p:blipFill>
          <a:blip r:embed="rId3"/>
          <a:stretch/>
        </p:blipFill>
        <p:spPr>
          <a:xfrm>
            <a:off x="5943600" y="2286000"/>
            <a:ext cx="5426280" cy="21031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51" name="TextBox 550"/>
          <p:cNvSpPr txBox="1"/>
          <p:nvPr/>
        </p:nvSpPr>
        <p:spPr>
          <a:xfrm>
            <a:off x="1267199" y="1454760"/>
            <a:ext cx="2371865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Pro 7 Headset:</a:t>
            </a:r>
          </a:p>
        </p:txBody>
      </p:sp>
      <p:sp>
        <p:nvSpPr>
          <p:cNvPr id="552" name="TextBox 551"/>
          <p:cNvSpPr txBox="1"/>
          <p:nvPr/>
        </p:nvSpPr>
        <p:spPr>
          <a:xfrm>
            <a:off x="6505919" y="1441800"/>
            <a:ext cx="3923183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Icom</a:t>
            </a:r>
            <a:r>
              <a:rPr lang="en-US" sz="1800" b="0" strike="noStrike" spc="-1" dirty="0">
                <a:latin typeface="Arial"/>
              </a:rPr>
              <a:t> IC-7300 Microphone pinout:</a:t>
            </a:r>
          </a:p>
        </p:txBody>
      </p:sp>
      <p:pic>
        <p:nvPicPr>
          <p:cNvPr id="553" name="Picture 552"/>
          <p:cNvPicPr/>
          <p:nvPr/>
        </p:nvPicPr>
        <p:blipFill>
          <a:blip r:embed="rId4"/>
          <a:srcRect t="8145" b="6728"/>
          <a:stretch/>
        </p:blipFill>
        <p:spPr>
          <a:xfrm>
            <a:off x="2988360" y="1463400"/>
            <a:ext cx="5789880" cy="347436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554" name="TextBox 553"/>
          <p:cNvSpPr txBox="1"/>
          <p:nvPr/>
        </p:nvSpPr>
        <p:spPr>
          <a:xfrm>
            <a:off x="4754880" y="1117080"/>
            <a:ext cx="2720958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AD-1-iC Adapter:</a:t>
            </a:r>
          </a:p>
        </p:txBody>
      </p:sp>
      <p:sp>
        <p:nvSpPr>
          <p:cNvPr id="555" name="TextBox 554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roup 555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557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60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561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2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3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64" name="Rectangle 563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565" name="TextBox 564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But, wait a minute...</a:t>
            </a:r>
          </a:p>
        </p:txBody>
      </p:sp>
      <p:sp>
        <p:nvSpPr>
          <p:cNvPr id="566" name="TextBox 565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567" name="Picture 566"/>
          <p:cNvPicPr/>
          <p:nvPr/>
        </p:nvPicPr>
        <p:blipFill>
          <a:blip r:embed="rId2"/>
          <a:srcRect l="32506" t="32644" r="17142"/>
          <a:stretch/>
        </p:blipFill>
        <p:spPr>
          <a:xfrm>
            <a:off x="1304640" y="1851840"/>
            <a:ext cx="4364640" cy="31773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568" name="Picture 567"/>
          <p:cNvPicPr/>
          <p:nvPr/>
        </p:nvPicPr>
        <p:blipFill>
          <a:blip r:embed="rId3"/>
          <a:stretch/>
        </p:blipFill>
        <p:spPr>
          <a:xfrm>
            <a:off x="5943600" y="2286000"/>
            <a:ext cx="5426280" cy="210312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69" name="TextBox 568"/>
          <p:cNvSpPr txBox="1"/>
          <p:nvPr/>
        </p:nvSpPr>
        <p:spPr>
          <a:xfrm>
            <a:off x="1267200" y="1454760"/>
            <a:ext cx="2511224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Pro 7 Headset:</a:t>
            </a:r>
          </a:p>
        </p:txBody>
      </p:sp>
      <p:sp>
        <p:nvSpPr>
          <p:cNvPr id="570" name="TextBox 569"/>
          <p:cNvSpPr txBox="1"/>
          <p:nvPr/>
        </p:nvSpPr>
        <p:spPr>
          <a:xfrm>
            <a:off x="6505920" y="1441800"/>
            <a:ext cx="4077642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Icom</a:t>
            </a:r>
            <a:r>
              <a:rPr lang="en-US" sz="1800" b="0" strike="noStrike" spc="-1" dirty="0">
                <a:latin typeface="Arial"/>
              </a:rPr>
              <a:t> IC-7300 Microphone pinout:</a:t>
            </a:r>
          </a:p>
        </p:txBody>
      </p:sp>
      <p:pic>
        <p:nvPicPr>
          <p:cNvPr id="571" name="Picture 570"/>
          <p:cNvPicPr/>
          <p:nvPr/>
        </p:nvPicPr>
        <p:blipFill>
          <a:blip r:embed="rId4"/>
          <a:srcRect t="8145" b="6728"/>
          <a:stretch/>
        </p:blipFill>
        <p:spPr>
          <a:xfrm>
            <a:off x="2988360" y="1463400"/>
            <a:ext cx="5789880" cy="347436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572" name="TextBox 571"/>
          <p:cNvSpPr txBox="1"/>
          <p:nvPr/>
        </p:nvSpPr>
        <p:spPr>
          <a:xfrm>
            <a:off x="4754880" y="1117080"/>
            <a:ext cx="2727136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AD-1-iC Adapter:</a:t>
            </a:r>
          </a:p>
        </p:txBody>
      </p:sp>
      <p:pic>
        <p:nvPicPr>
          <p:cNvPr id="573" name="Picture 572"/>
          <p:cNvPicPr/>
          <p:nvPr/>
        </p:nvPicPr>
        <p:blipFill>
          <a:blip r:embed="rId5"/>
          <a:srcRect t="4643" b="16114"/>
          <a:stretch/>
        </p:blipFill>
        <p:spPr>
          <a:xfrm>
            <a:off x="3613680" y="2560320"/>
            <a:ext cx="4615920" cy="3657600"/>
          </a:xfrm>
          <a:prstGeom prst="rect">
            <a:avLst/>
          </a:prstGeom>
          <a:ln w="57240">
            <a:solidFill>
              <a:srgbClr val="3465A4"/>
            </a:solidFill>
            <a:round/>
          </a:ln>
        </p:spPr>
      </p:pic>
      <p:sp>
        <p:nvSpPr>
          <p:cNvPr id="574" name="TextBox 573"/>
          <p:cNvSpPr txBox="1"/>
          <p:nvPr/>
        </p:nvSpPr>
        <p:spPr>
          <a:xfrm>
            <a:off x="4023360" y="2743200"/>
            <a:ext cx="4305094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Heil P7-IC-ELEM Microphone Element:</a:t>
            </a:r>
          </a:p>
        </p:txBody>
      </p:sp>
      <p:sp>
        <p:nvSpPr>
          <p:cNvPr id="575" name="TextBox 574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roup 575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577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80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581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84" name="Rectangle 583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585" name="TextBox 584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Another headset,</a:t>
            </a:r>
          </a:p>
        </p:txBody>
      </p:sp>
      <p:sp>
        <p:nvSpPr>
          <p:cNvPr id="586" name="TextBox 585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587" name="Picture 586"/>
          <p:cNvPicPr/>
          <p:nvPr/>
        </p:nvPicPr>
        <p:blipFill>
          <a:blip r:embed="rId2"/>
          <a:stretch/>
        </p:blipFill>
        <p:spPr>
          <a:xfrm>
            <a:off x="6400800" y="1788120"/>
            <a:ext cx="4638240" cy="2875320"/>
          </a:xfrm>
          <a:prstGeom prst="rect">
            <a:avLst/>
          </a:prstGeom>
          <a:ln w="0">
            <a:noFill/>
          </a:ln>
        </p:spPr>
      </p:pic>
      <p:pic>
        <p:nvPicPr>
          <p:cNvPr id="588" name="Picture 587"/>
          <p:cNvPicPr/>
          <p:nvPr/>
        </p:nvPicPr>
        <p:blipFill>
          <a:blip r:embed="rId3"/>
          <a:srcRect r="41947" b="38780"/>
          <a:stretch/>
        </p:blipFill>
        <p:spPr>
          <a:xfrm>
            <a:off x="1280160" y="1828800"/>
            <a:ext cx="3931560" cy="29181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589" name="TextBox 588"/>
          <p:cNvSpPr txBox="1"/>
          <p:nvPr/>
        </p:nvSpPr>
        <p:spPr>
          <a:xfrm>
            <a:off x="6505919" y="1441800"/>
            <a:ext cx="3898469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Yaesu</a:t>
            </a:r>
            <a:r>
              <a:rPr lang="en-US" sz="1800" b="0" strike="noStrike" spc="-1" dirty="0">
                <a:latin typeface="Arial"/>
              </a:rPr>
              <a:t> FT-920 Microphone pinout:</a:t>
            </a:r>
          </a:p>
        </p:txBody>
      </p:sp>
      <p:sp>
        <p:nvSpPr>
          <p:cNvPr id="590" name="TextBox 589"/>
          <p:cNvSpPr txBox="1"/>
          <p:nvPr/>
        </p:nvSpPr>
        <p:spPr>
          <a:xfrm>
            <a:off x="1573560" y="1220040"/>
            <a:ext cx="299844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CTIA “PC Gaming Headset”</a:t>
            </a:r>
            <a:br>
              <a:rPr sz="1800"/>
            </a:br>
            <a:r>
              <a:rPr lang="en-US" sz="1800" b="0" strike="noStrike" spc="-1">
                <a:latin typeface="Arial"/>
              </a:rPr>
              <a:t>or “Mobile Phone” pinout:</a:t>
            </a:r>
          </a:p>
        </p:txBody>
      </p:sp>
      <p:sp>
        <p:nvSpPr>
          <p:cNvPr id="591" name="TextBox 590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roup 591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593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96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597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8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9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00" name="Rectangle 599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601" name="TextBox 600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Another headset, 3 more adapters...</a:t>
            </a:r>
          </a:p>
        </p:txBody>
      </p:sp>
      <p:sp>
        <p:nvSpPr>
          <p:cNvPr id="602" name="TextBox 601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603" name="Picture 602"/>
          <p:cNvPicPr/>
          <p:nvPr/>
        </p:nvPicPr>
        <p:blipFill>
          <a:blip r:embed="rId2"/>
          <a:stretch/>
        </p:blipFill>
        <p:spPr>
          <a:xfrm>
            <a:off x="6400800" y="1788120"/>
            <a:ext cx="4638240" cy="2875320"/>
          </a:xfrm>
          <a:prstGeom prst="rect">
            <a:avLst/>
          </a:prstGeom>
          <a:ln w="0">
            <a:noFill/>
          </a:ln>
        </p:spPr>
      </p:pic>
      <p:pic>
        <p:nvPicPr>
          <p:cNvPr id="604" name="Picture 603"/>
          <p:cNvPicPr/>
          <p:nvPr/>
        </p:nvPicPr>
        <p:blipFill>
          <a:blip r:embed="rId3"/>
          <a:srcRect r="41947" b="38780"/>
          <a:stretch/>
        </p:blipFill>
        <p:spPr>
          <a:xfrm>
            <a:off x="1280160" y="1828800"/>
            <a:ext cx="3931560" cy="29181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605" name="TextBox 604"/>
          <p:cNvSpPr txBox="1"/>
          <p:nvPr/>
        </p:nvSpPr>
        <p:spPr>
          <a:xfrm>
            <a:off x="6505920" y="1441800"/>
            <a:ext cx="3879934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Yaesu</a:t>
            </a:r>
            <a:r>
              <a:rPr lang="en-US" sz="1800" b="0" strike="noStrike" spc="-1" dirty="0">
                <a:latin typeface="Arial"/>
              </a:rPr>
              <a:t> FT-920 Microphone pinout:</a:t>
            </a:r>
          </a:p>
        </p:txBody>
      </p:sp>
      <p:sp>
        <p:nvSpPr>
          <p:cNvPr id="606" name="TextBox 605"/>
          <p:cNvSpPr txBox="1"/>
          <p:nvPr/>
        </p:nvSpPr>
        <p:spPr>
          <a:xfrm>
            <a:off x="1573560" y="1220040"/>
            <a:ext cx="299844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CTIA “PC Gaming Headset”</a:t>
            </a:r>
            <a:br>
              <a:rPr sz="1800"/>
            </a:br>
            <a:r>
              <a:rPr lang="en-US" sz="1800" b="0" strike="noStrike" spc="-1">
                <a:latin typeface="Arial"/>
              </a:rPr>
              <a:t>or “Mobile Phone” pinout:</a:t>
            </a:r>
          </a:p>
        </p:txBody>
      </p:sp>
      <p:sp>
        <p:nvSpPr>
          <p:cNvPr id="607" name="TextBox 606"/>
          <p:cNvSpPr txBox="1"/>
          <p:nvPr/>
        </p:nvSpPr>
        <p:spPr>
          <a:xfrm>
            <a:off x="4411080" y="2497680"/>
            <a:ext cx="4411644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highlight>
                  <a:srgbClr val="FFFFFF"/>
                </a:highlight>
                <a:latin typeface="Arial"/>
              </a:rPr>
              <a:t>Kenwood TS-890S Microphone pinout: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08" name="Picture 607"/>
          <p:cNvPicPr/>
          <p:nvPr/>
        </p:nvPicPr>
        <p:blipFill>
          <a:blip r:embed="rId4"/>
          <a:stretch/>
        </p:blipFill>
        <p:spPr>
          <a:xfrm>
            <a:off x="3749040" y="2844000"/>
            <a:ext cx="5245560" cy="271440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pic>
        <p:nvPicPr>
          <p:cNvPr id="609" name="Picture 608"/>
          <p:cNvPicPr/>
          <p:nvPr/>
        </p:nvPicPr>
        <p:blipFill>
          <a:blip r:embed="rId5"/>
          <a:srcRect t="-1002"/>
          <a:stretch/>
        </p:blipFill>
        <p:spPr>
          <a:xfrm>
            <a:off x="1248840" y="3931920"/>
            <a:ext cx="5426280" cy="21243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610" name="TextBox 609"/>
          <p:cNvSpPr txBox="1"/>
          <p:nvPr/>
        </p:nvSpPr>
        <p:spPr>
          <a:xfrm>
            <a:off x="1933200" y="3585600"/>
            <a:ext cx="4010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highlight>
                  <a:srgbClr val="FFFFFF"/>
                </a:highlight>
                <a:latin typeface="Arial"/>
              </a:rPr>
              <a:t>Icom</a:t>
            </a:r>
            <a:r>
              <a:rPr lang="en-US" sz="1800" b="0" strike="noStrike" spc="-1" dirty="0">
                <a:highlight>
                  <a:srgbClr val="FFFFFF"/>
                </a:highlight>
                <a:latin typeface="Arial"/>
              </a:rPr>
              <a:t> IC-7300 Microphone pinout: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1" name="TextBox 610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2" name="Group 611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613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16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617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8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19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20" name="Rectangle 619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621" name="TextBox 620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“Your audio is distorted!”</a:t>
            </a:r>
          </a:p>
        </p:txBody>
      </p:sp>
      <p:sp>
        <p:nvSpPr>
          <p:cNvPr id="622" name="TextBox 621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623" name="Picture 622"/>
          <p:cNvPicPr/>
          <p:nvPr/>
        </p:nvPicPr>
        <p:blipFill>
          <a:blip r:embed="rId2"/>
          <a:stretch/>
        </p:blipFill>
        <p:spPr>
          <a:xfrm>
            <a:off x="6400800" y="1788120"/>
            <a:ext cx="4638240" cy="2875320"/>
          </a:xfrm>
          <a:prstGeom prst="rect">
            <a:avLst/>
          </a:prstGeom>
          <a:ln w="0">
            <a:noFill/>
          </a:ln>
        </p:spPr>
      </p:pic>
      <p:pic>
        <p:nvPicPr>
          <p:cNvPr id="624" name="Picture 623"/>
          <p:cNvPicPr/>
          <p:nvPr/>
        </p:nvPicPr>
        <p:blipFill>
          <a:blip r:embed="rId3"/>
          <a:srcRect r="41947" b="38780"/>
          <a:stretch/>
        </p:blipFill>
        <p:spPr>
          <a:xfrm>
            <a:off x="1280160" y="1828800"/>
            <a:ext cx="3931560" cy="2918160"/>
          </a:xfrm>
          <a:prstGeom prst="rect">
            <a:avLst/>
          </a:prstGeom>
          <a:ln w="19080">
            <a:solidFill>
              <a:srgbClr val="3465A4"/>
            </a:solidFill>
            <a:round/>
          </a:ln>
        </p:spPr>
      </p:pic>
      <p:sp>
        <p:nvSpPr>
          <p:cNvPr id="625" name="TextBox 624"/>
          <p:cNvSpPr txBox="1"/>
          <p:nvPr/>
        </p:nvSpPr>
        <p:spPr>
          <a:xfrm>
            <a:off x="6505920" y="1441800"/>
            <a:ext cx="4003502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 err="1">
                <a:latin typeface="Arial"/>
              </a:rPr>
              <a:t>Yaesu</a:t>
            </a:r>
            <a:r>
              <a:rPr lang="en-US" sz="1800" b="0" strike="noStrike" spc="-1" dirty="0">
                <a:latin typeface="Arial"/>
              </a:rPr>
              <a:t> FT-920 Microphone pinout:</a:t>
            </a:r>
          </a:p>
        </p:txBody>
      </p:sp>
      <p:sp>
        <p:nvSpPr>
          <p:cNvPr id="626" name="TextBox 625"/>
          <p:cNvSpPr txBox="1"/>
          <p:nvPr/>
        </p:nvSpPr>
        <p:spPr>
          <a:xfrm>
            <a:off x="1573560" y="1220040"/>
            <a:ext cx="299844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latin typeface="Arial"/>
              </a:rPr>
              <a:t>CTIA “PC Gaming Headset”</a:t>
            </a:r>
            <a:br>
              <a:rPr sz="1800"/>
            </a:br>
            <a:r>
              <a:rPr lang="en-US" sz="1800" b="0" strike="noStrike" spc="-1">
                <a:latin typeface="Arial"/>
              </a:rPr>
              <a:t>or “Mobile Phone” pinout:</a:t>
            </a:r>
          </a:p>
        </p:txBody>
      </p:sp>
      <p:pic>
        <p:nvPicPr>
          <p:cNvPr id="627" name="Picture 626"/>
          <p:cNvPicPr/>
          <p:nvPr/>
        </p:nvPicPr>
        <p:blipFill>
          <a:blip r:embed="rId4"/>
          <a:stretch/>
        </p:blipFill>
        <p:spPr>
          <a:xfrm>
            <a:off x="2241000" y="2033280"/>
            <a:ext cx="7085880" cy="354456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sp>
        <p:nvSpPr>
          <p:cNvPr id="628" name="TextBox 627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7" name="Group 656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658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61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662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3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64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65" name="Rectangle 664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666" name="TextBox 665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Your Adapter Game is strong.</a:t>
            </a:r>
          </a:p>
        </p:txBody>
      </p:sp>
      <p:sp>
        <p:nvSpPr>
          <p:cNvPr id="668" name="TextBox 667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669" name="TextBox 668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79D338-AA8F-C147-4630-EB3A33A3EDC7}"/>
              </a:ext>
            </a:extLst>
          </p:cNvPr>
          <p:cNvSpPr txBox="1"/>
          <p:nvPr/>
        </p:nvSpPr>
        <p:spPr>
          <a:xfrm>
            <a:off x="496800" y="1434240"/>
            <a:ext cx="8738640" cy="475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 dirty="0">
                <a:latin typeface="Arial"/>
              </a:rPr>
              <a:t>This is quickly getting out of hand.</a:t>
            </a:r>
          </a:p>
          <a:p>
            <a:endParaRPr lang="en-US" sz="2600" b="0" strike="noStrike" spc="-1" dirty="0">
              <a:latin typeface="Arial"/>
            </a:endParaRPr>
          </a:p>
          <a:p>
            <a:r>
              <a:rPr lang="en-US" sz="2600" b="0" strike="noStrike" spc="-1" dirty="0">
                <a:latin typeface="Arial"/>
              </a:rPr>
              <a:t>It’s a full mesh of adapters, from every different headset to every different radio.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roup 669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671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2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3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74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675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6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77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78" name="Rectangle 677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679" name="TextBox 678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Your Adapter Game is strong.</a:t>
            </a:r>
          </a:p>
        </p:txBody>
      </p:sp>
      <p:sp>
        <p:nvSpPr>
          <p:cNvPr id="681" name="TextBox 680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682" name="TextBox 681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6B04E-439C-42CD-EBAC-637B16C5E7D5}"/>
              </a:ext>
            </a:extLst>
          </p:cNvPr>
          <p:cNvSpPr txBox="1"/>
          <p:nvPr/>
        </p:nvSpPr>
        <p:spPr>
          <a:xfrm>
            <a:off x="496800" y="1434240"/>
            <a:ext cx="8738640" cy="475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 dirty="0">
                <a:latin typeface="Arial"/>
              </a:rPr>
              <a:t>This is quickly getting out of hand.</a:t>
            </a:r>
          </a:p>
          <a:p>
            <a:endParaRPr lang="en-US" sz="2600" b="0" strike="noStrike" spc="-1" dirty="0">
              <a:latin typeface="Arial"/>
            </a:endParaRPr>
          </a:p>
          <a:p>
            <a:r>
              <a:rPr lang="en-US" sz="2600" b="0" strike="noStrike" spc="-1" dirty="0">
                <a:latin typeface="Arial"/>
              </a:rPr>
              <a:t>It’s a full mesh of adapters, from every different headset to every different radio.</a:t>
            </a:r>
          </a:p>
          <a:p>
            <a:endParaRPr lang="en-US" sz="2600" b="0" strike="noStrike" spc="-1" dirty="0">
              <a:latin typeface="Arial"/>
            </a:endParaRPr>
          </a:p>
          <a:p>
            <a:pPr algn="ctr">
              <a:buNone/>
            </a:pPr>
            <a:r>
              <a:rPr lang="en-US" sz="4400" b="1" strike="noStrike" spc="-1" dirty="0">
                <a:latin typeface="Arial"/>
              </a:rPr>
              <a:t>How do we address this?</a:t>
            </a:r>
            <a:endParaRPr lang="en-US" sz="4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roup 682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684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5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6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687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688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89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0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691" name="Rectangle 690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692" name="TextBox 691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Your Adapter Game is strong.</a:t>
            </a:r>
          </a:p>
        </p:txBody>
      </p:sp>
      <p:sp>
        <p:nvSpPr>
          <p:cNvPr id="693" name="TextBox 692"/>
          <p:cNvSpPr txBox="1"/>
          <p:nvPr/>
        </p:nvSpPr>
        <p:spPr>
          <a:xfrm>
            <a:off x="496800" y="1434240"/>
            <a:ext cx="8738640" cy="475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 dirty="0">
                <a:latin typeface="Arial"/>
              </a:rPr>
              <a:t>This is quickly getting out of hand.</a:t>
            </a:r>
          </a:p>
          <a:p>
            <a:endParaRPr lang="en-US" sz="2600" b="0" strike="noStrike" spc="-1" dirty="0">
              <a:latin typeface="Arial"/>
            </a:endParaRPr>
          </a:p>
          <a:p>
            <a:r>
              <a:rPr lang="en-US" sz="2600" b="0" strike="noStrike" spc="-1" dirty="0">
                <a:latin typeface="Arial"/>
              </a:rPr>
              <a:t>It’s a full mesh of adapters, from every different headset to every different radio.</a:t>
            </a:r>
          </a:p>
          <a:p>
            <a:endParaRPr lang="en-US" sz="2600" b="0" strike="noStrike" spc="-1" dirty="0">
              <a:latin typeface="Arial"/>
            </a:endParaRPr>
          </a:p>
          <a:p>
            <a:pPr algn="ctr">
              <a:buNone/>
            </a:pPr>
            <a:r>
              <a:rPr lang="en-US" sz="4400" b="1" strike="noStrike" spc="-1" dirty="0">
                <a:latin typeface="Arial"/>
              </a:rPr>
              <a:t>How do we address this?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694" name="TextBox 693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695" name="TextBox 694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pic>
        <p:nvPicPr>
          <p:cNvPr id="696" name="Picture 695"/>
          <p:cNvPicPr/>
          <p:nvPr/>
        </p:nvPicPr>
        <p:blipFill>
          <a:blip r:embed="rId2"/>
          <a:stretch/>
        </p:blipFill>
        <p:spPr>
          <a:xfrm>
            <a:off x="2439000" y="4206240"/>
            <a:ext cx="4510440" cy="1920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21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4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25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28" name="Rectangle 127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Who am I?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36280" y="825947"/>
            <a:ext cx="8738640" cy="4860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ts val="26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latin typeface="Arial"/>
                <a:ea typeface="Noto Sans CJK SC"/>
              </a:rPr>
              <a:t>Ham</a:t>
            </a:r>
            <a:r>
              <a:rPr lang="en-US" sz="2600" b="0" strike="noStrike" spc="-1" dirty="0">
                <a:latin typeface="Arial"/>
                <a:ea typeface="Noto Sans CJK SC"/>
              </a:rPr>
              <a:t>: Active ham since 1992.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latin typeface="Arial"/>
                <a:ea typeface="Noto Sans CJK SC"/>
              </a:rPr>
              <a:t>College</a:t>
            </a:r>
            <a:r>
              <a:rPr lang="en-US" sz="2600" b="0" strike="noStrike" spc="-1" dirty="0">
                <a:latin typeface="Arial"/>
                <a:ea typeface="Noto Sans CJK SC"/>
              </a:rPr>
              <a:t>: Two years in Electrical Engineering, but degree in Computer Engineering, </a:t>
            </a:r>
            <a:r>
              <a:rPr lang="en-US" sz="2600" b="0" strike="noStrike" spc="-1" dirty="0" err="1">
                <a:latin typeface="Arial"/>
                <a:ea typeface="Noto Sans CJK SC"/>
              </a:rPr>
              <a:t>CalPoly</a:t>
            </a:r>
            <a:r>
              <a:rPr lang="en-US" sz="2600" b="0" strike="noStrike" spc="-1" dirty="0">
                <a:latin typeface="Arial"/>
                <a:ea typeface="Noto Sans CJK SC"/>
              </a:rPr>
              <a:t> San Luis Obispo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latin typeface="Arial"/>
                <a:ea typeface="Noto Sans CJK SC"/>
              </a:rPr>
              <a:t>Work</a:t>
            </a:r>
            <a:r>
              <a:rPr lang="en-US" sz="2600" b="0" strike="noStrike" spc="-1" dirty="0">
                <a:latin typeface="Arial"/>
                <a:ea typeface="Noto Sans CJK SC"/>
              </a:rPr>
              <a:t>: ~30 years in IT, Network and Unix Systems Engineering, and Information Security.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latin typeface="Arial"/>
                <a:ea typeface="Noto Sans CJK SC"/>
              </a:rPr>
              <a:t>All Three</a:t>
            </a:r>
            <a:r>
              <a:rPr lang="en-US" sz="2600" b="0" strike="noStrike" spc="-1" dirty="0">
                <a:latin typeface="Arial"/>
                <a:ea typeface="Noto Sans CJK SC"/>
              </a:rPr>
              <a:t>: Left IT in 2021, started Halibut Electronics to make Ham Radio and Audiophile electronics.</a:t>
            </a:r>
            <a:endParaRPr lang="en-US" sz="26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latin typeface="Arial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7680960" y="822960"/>
            <a:ext cx="2011680" cy="82368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2"/>
          <p:cNvPicPr/>
          <p:nvPr/>
        </p:nvPicPr>
        <p:blipFill>
          <a:blip r:embed="rId3"/>
          <a:stretch/>
        </p:blipFill>
        <p:spPr>
          <a:xfrm>
            <a:off x="9694440" y="1554480"/>
            <a:ext cx="2009880" cy="822960"/>
          </a:xfrm>
          <a:prstGeom prst="rect">
            <a:avLst/>
          </a:prstGeom>
          <a:ln w="0">
            <a:noFill/>
          </a:ln>
        </p:spPr>
      </p:pic>
      <p:sp>
        <p:nvSpPr>
          <p:cNvPr id="134" name="TextBox 133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roup 696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698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9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0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01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702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3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4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705" name="Rectangle 704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706" name="TextBox 705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Open Headset Interconnect Standard</a:t>
            </a:r>
          </a:p>
        </p:txBody>
      </p:sp>
      <p:sp>
        <p:nvSpPr>
          <p:cNvPr id="707" name="TextBox 706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708" name="Picture 707"/>
          <p:cNvPicPr/>
          <p:nvPr/>
        </p:nvPicPr>
        <p:blipFill>
          <a:blip r:embed="rId2"/>
          <a:stretch/>
        </p:blipFill>
        <p:spPr>
          <a:xfrm>
            <a:off x="1737360" y="1155600"/>
            <a:ext cx="9144000" cy="3450960"/>
          </a:xfrm>
          <a:prstGeom prst="rect">
            <a:avLst/>
          </a:prstGeom>
          <a:ln w="0">
            <a:noFill/>
          </a:ln>
        </p:spPr>
      </p:pic>
      <p:sp>
        <p:nvSpPr>
          <p:cNvPr id="709" name="TextBox 708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roup 709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711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2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3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14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715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6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7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718" name="Rectangle 717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719" name="TextBox 718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Open Headset Interconnect Standard</a:t>
            </a:r>
          </a:p>
        </p:txBody>
      </p:sp>
      <p:sp>
        <p:nvSpPr>
          <p:cNvPr id="720" name="TextBox 719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722" name="Picture 721"/>
          <p:cNvPicPr/>
          <p:nvPr/>
        </p:nvPicPr>
        <p:blipFill>
          <a:blip r:embed="rId2"/>
          <a:stretch/>
        </p:blipFill>
        <p:spPr>
          <a:xfrm>
            <a:off x="1737360" y="1155600"/>
            <a:ext cx="9144000" cy="3450960"/>
          </a:xfrm>
          <a:prstGeom prst="rect">
            <a:avLst/>
          </a:prstGeom>
          <a:ln w="0">
            <a:noFill/>
          </a:ln>
        </p:spPr>
      </p:pic>
      <p:sp>
        <p:nvSpPr>
          <p:cNvPr id="723" name="Rectangle 722"/>
          <p:cNvSpPr/>
          <p:nvPr/>
        </p:nvSpPr>
        <p:spPr>
          <a:xfrm>
            <a:off x="1489680" y="1220040"/>
            <a:ext cx="3356640" cy="33519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4" name="TextBox 723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B060D-EE42-5ED1-8BD9-6DF4D076A98E}"/>
              </a:ext>
            </a:extLst>
          </p:cNvPr>
          <p:cNvSpPr txBox="1"/>
          <p:nvPr/>
        </p:nvSpPr>
        <p:spPr>
          <a:xfrm>
            <a:off x="821724" y="4786161"/>
            <a:ext cx="837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User Device/Adapter:</a:t>
            </a:r>
            <a:r>
              <a:rPr lang="en-US" dirty="0"/>
              <a:t> Specific to the headset, stays with the headset.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roup 724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726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7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8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29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730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1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2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733" name="Rectangle 732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734" name="TextBox 733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Open Headset Interconnect Standard</a:t>
            </a:r>
          </a:p>
        </p:txBody>
      </p:sp>
      <p:sp>
        <p:nvSpPr>
          <p:cNvPr id="735" name="TextBox 734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737" name="Picture 736"/>
          <p:cNvPicPr/>
          <p:nvPr/>
        </p:nvPicPr>
        <p:blipFill>
          <a:blip r:embed="rId2"/>
          <a:stretch/>
        </p:blipFill>
        <p:spPr>
          <a:xfrm>
            <a:off x="1737360" y="1155600"/>
            <a:ext cx="9144000" cy="3450960"/>
          </a:xfrm>
          <a:prstGeom prst="rect">
            <a:avLst/>
          </a:prstGeom>
          <a:ln w="0">
            <a:noFill/>
          </a:ln>
        </p:spPr>
      </p:pic>
      <p:sp>
        <p:nvSpPr>
          <p:cNvPr id="738" name="Rectangle 737"/>
          <p:cNvSpPr/>
          <p:nvPr/>
        </p:nvSpPr>
        <p:spPr>
          <a:xfrm>
            <a:off x="6766560" y="1220040"/>
            <a:ext cx="4206240" cy="33519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9" name="TextBox 738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D54E8-874D-D030-1B94-3D04CA81C657}"/>
              </a:ext>
            </a:extLst>
          </p:cNvPr>
          <p:cNvSpPr txBox="1"/>
          <p:nvPr/>
        </p:nvSpPr>
        <p:spPr>
          <a:xfrm>
            <a:off x="821724" y="4786161"/>
            <a:ext cx="837170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User Device/Adapter:</a:t>
            </a:r>
            <a:r>
              <a:rPr lang="en-US" dirty="0"/>
              <a:t> Specific to the headset, stays with the headset.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Radio Device/Adapter:</a:t>
            </a:r>
            <a:r>
              <a:rPr lang="en-US" dirty="0"/>
              <a:t> Specific to the radio, stays with the radio.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" name="Group 739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741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44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745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6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7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748" name="Rectangle 747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749" name="TextBox 748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Open Headset Interconnect Standard</a:t>
            </a:r>
          </a:p>
        </p:txBody>
      </p:sp>
      <p:sp>
        <p:nvSpPr>
          <p:cNvPr id="750" name="TextBox 749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752" name="Picture 751"/>
          <p:cNvPicPr/>
          <p:nvPr/>
        </p:nvPicPr>
        <p:blipFill>
          <a:blip r:embed="rId2"/>
          <a:stretch/>
        </p:blipFill>
        <p:spPr>
          <a:xfrm>
            <a:off x="1737360" y="1155600"/>
            <a:ext cx="9144000" cy="3450960"/>
          </a:xfrm>
          <a:prstGeom prst="rect">
            <a:avLst/>
          </a:prstGeom>
          <a:ln w="0">
            <a:noFill/>
          </a:ln>
        </p:spPr>
      </p:pic>
      <p:sp>
        <p:nvSpPr>
          <p:cNvPr id="753" name="Rectangle 752"/>
          <p:cNvSpPr/>
          <p:nvPr/>
        </p:nvSpPr>
        <p:spPr>
          <a:xfrm>
            <a:off x="4389120" y="1005840"/>
            <a:ext cx="2834640" cy="35661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4" name="TextBox 753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1590CB-067F-4240-C160-EC3D6846F4DC}"/>
              </a:ext>
            </a:extLst>
          </p:cNvPr>
          <p:cNvSpPr txBox="1"/>
          <p:nvPr/>
        </p:nvSpPr>
        <p:spPr>
          <a:xfrm>
            <a:off x="821724" y="4786161"/>
            <a:ext cx="837170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User Device/Adapter:</a:t>
            </a:r>
            <a:r>
              <a:rPr lang="en-US" dirty="0"/>
              <a:t> Specific to the headset, stays with the headset.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Radio Device/Adapter:</a:t>
            </a:r>
            <a:r>
              <a:rPr lang="en-US" dirty="0"/>
              <a:t> Specific to the radio, stays with the radio.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Open Headset Interconnect Standard </a:t>
            </a:r>
            <a:r>
              <a:rPr lang="en-US" dirty="0"/>
              <a:t>is the connection between them.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Group 754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756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59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760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1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62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763" name="Rectangle 762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764" name="TextBox 763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766" name="TextBox 765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767" name="TextBox 766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9076C8-D6D5-9514-0910-39D540C7D074}"/>
              </a:ext>
            </a:extLst>
          </p:cNvPr>
          <p:cNvSpPr txBox="1"/>
          <p:nvPr/>
        </p:nvSpPr>
        <p:spPr>
          <a:xfrm>
            <a:off x="815546" y="1606378"/>
            <a:ext cx="8376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Electrical:</a:t>
            </a:r>
            <a:endParaRPr 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" name="Group 767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769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72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773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4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75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776" name="Rectangle 775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777" name="TextBox 776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779" name="TextBox 778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780" name="TextBox 779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57E807-F24D-C12E-A9CB-D8EAB75E074E}"/>
              </a:ext>
            </a:extLst>
          </p:cNvPr>
          <p:cNvSpPr txBox="1"/>
          <p:nvPr/>
        </p:nvSpPr>
        <p:spPr>
          <a:xfrm>
            <a:off x="815546" y="1606378"/>
            <a:ext cx="8376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Electrical: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Microphone:</a:t>
            </a:r>
            <a:r>
              <a:rPr lang="en-US" sz="2400" dirty="0"/>
              <a:t> “Electret” level: -45dBV +/- 3dB, pseudo-balanced.  +5vDC bias provided by Radio Device.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roup 780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782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4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85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786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87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88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789" name="Rectangle 788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790" name="TextBox 789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792" name="TextBox 791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793" name="TextBox 792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93948A-73AB-6C5F-EE9D-5FCA9AC2C028}"/>
              </a:ext>
            </a:extLst>
          </p:cNvPr>
          <p:cNvSpPr txBox="1"/>
          <p:nvPr/>
        </p:nvSpPr>
        <p:spPr>
          <a:xfrm>
            <a:off x="815546" y="1606378"/>
            <a:ext cx="837669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Electrical: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Microphone:</a:t>
            </a:r>
            <a:r>
              <a:rPr lang="en-US" sz="2400" dirty="0"/>
              <a:t> “Electret” level: -45dBV +/- 3dB, pseudo-balanced.  +5vDC bias provided by Radio Device.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Audio Out:</a:t>
            </a:r>
            <a:r>
              <a:rPr lang="en-US" sz="2400" dirty="0"/>
              <a:t> “Headphone” level: 0dBV full volume, ground referenced, stereo.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4" name="Group 793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795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6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7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98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799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0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1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02" name="Rectangle 801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803" name="TextBox 802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805" name="TextBox 804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806" name="TextBox 805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5FE07-9D33-C285-6A62-43B01DE3B350}"/>
              </a:ext>
            </a:extLst>
          </p:cNvPr>
          <p:cNvSpPr txBox="1"/>
          <p:nvPr/>
        </p:nvSpPr>
        <p:spPr>
          <a:xfrm>
            <a:off x="815546" y="1606378"/>
            <a:ext cx="837669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Electrical: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Microphone:</a:t>
            </a:r>
            <a:r>
              <a:rPr lang="en-US" sz="2400" dirty="0"/>
              <a:t> “Electret” level: -45dBV +/- 3dB, pseudo-balanced.  +5vDC bias provided by Radio Device.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Audio Out:</a:t>
            </a:r>
            <a:r>
              <a:rPr lang="en-US" sz="2400" dirty="0"/>
              <a:t> “Headphone” level: 0dBV full volume, ground referenced, stereo.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PTT:</a:t>
            </a:r>
            <a:r>
              <a:rPr lang="en-US" sz="2400" dirty="0"/>
              <a:t> Contact closure to power ground.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roup 806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808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9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0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11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812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3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4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15" name="Rectangle 814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816" name="TextBox 815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818" name="TextBox 817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819" name="TextBox 818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4C241F-1293-89D7-9169-9005333D3CB3}"/>
              </a:ext>
            </a:extLst>
          </p:cNvPr>
          <p:cNvSpPr txBox="1"/>
          <p:nvPr/>
        </p:nvSpPr>
        <p:spPr>
          <a:xfrm>
            <a:off x="815546" y="1606378"/>
            <a:ext cx="83766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Electrical: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Microphone:</a:t>
            </a:r>
            <a:r>
              <a:rPr lang="en-US" sz="2400" dirty="0"/>
              <a:t> “Electret” level: -45dBV +/- 3dB, pseudo-balanced.  +5vDC bias provided by Radio Device.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Audio Out:</a:t>
            </a:r>
            <a:r>
              <a:rPr lang="en-US" sz="2400" dirty="0"/>
              <a:t> “Headphone” level: 0dBV full volume, ground referenced, stereo.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PTT:</a:t>
            </a:r>
            <a:r>
              <a:rPr lang="en-US" sz="2400" dirty="0"/>
              <a:t> Contact closure to power ground.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Power:</a:t>
            </a:r>
            <a:r>
              <a:rPr lang="en-US" sz="2400" dirty="0"/>
              <a:t> (Optional) +5vDC 200mA provided by Radio for audio amplifiers, LED indicators, signal processing, etc.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0" name="Group 819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821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2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3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24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825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6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7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28" name="Rectangle 827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829" name="TextBox 828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831" name="TextBox 830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832" name="TextBox 831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B06B8A-5D62-8377-BEE6-F2D4BCDFF889}"/>
              </a:ext>
            </a:extLst>
          </p:cNvPr>
          <p:cNvSpPr txBox="1"/>
          <p:nvPr/>
        </p:nvSpPr>
        <p:spPr>
          <a:xfrm>
            <a:off x="815546" y="1606378"/>
            <a:ext cx="8376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Physical: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36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39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40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1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43" name="Rectangle 142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Open Headset Interconnect Standard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46" name="TextBox 145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8992440" y="1635480"/>
            <a:ext cx="2792160" cy="1188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3" name="Group 832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834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5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6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37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838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9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0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41" name="Rectangle 840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842" name="TextBox 841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844" name="TextBox 843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845" name="TextBox 844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1BDA3B-4A55-D6D1-3F4A-F83C290BB71D}"/>
              </a:ext>
            </a:extLst>
          </p:cNvPr>
          <p:cNvSpPr txBox="1"/>
          <p:nvPr/>
        </p:nvSpPr>
        <p:spPr>
          <a:xfrm>
            <a:off x="815546" y="1606378"/>
            <a:ext cx="8376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Physical: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Connector: </a:t>
            </a:r>
            <a:r>
              <a:rPr lang="en-US" sz="2400" dirty="0"/>
              <a:t>8P8C Modular. (Commonly, but incorrectly, known as RJ-45.)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roup 845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847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8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9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50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851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2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3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54" name="Rectangle 853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855" name="TextBox 854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857" name="TextBox 856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858" name="TextBox 857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4CA35D-69B0-3862-741E-5DB39FFD27FC}"/>
              </a:ext>
            </a:extLst>
          </p:cNvPr>
          <p:cNvSpPr txBox="1"/>
          <p:nvPr/>
        </p:nvSpPr>
        <p:spPr>
          <a:xfrm>
            <a:off x="815546" y="1606378"/>
            <a:ext cx="8376694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Physical: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Connector: </a:t>
            </a:r>
            <a:r>
              <a:rPr lang="en-US" sz="2400" dirty="0"/>
              <a:t>8P8C Modular. (Commonly, but incorrectly, known as RJ-45.)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Cable: </a:t>
            </a:r>
            <a:r>
              <a:rPr lang="en-US" sz="2400" dirty="0"/>
              <a:t>Shielded Cat5 (or better).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roup 858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860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1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2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63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864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5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6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67" name="Rectangle 866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868" name="TextBox 867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870" name="TextBox 869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871" name="TextBox 870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ED51DB-5758-5696-E901-DAAE399AA968}"/>
              </a:ext>
            </a:extLst>
          </p:cNvPr>
          <p:cNvSpPr txBox="1"/>
          <p:nvPr/>
        </p:nvSpPr>
        <p:spPr>
          <a:xfrm>
            <a:off x="815546" y="1606378"/>
            <a:ext cx="837669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Physical: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Connector: </a:t>
            </a:r>
            <a:r>
              <a:rPr lang="en-US" sz="2400" dirty="0"/>
              <a:t>8P8C Modular. (Commonly, but incorrectly, known as RJ-45.)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Cable: </a:t>
            </a:r>
            <a:r>
              <a:rPr lang="en-US" sz="2400" dirty="0"/>
              <a:t>Shielded Cat5 (or better).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Wiring:</a:t>
            </a:r>
            <a:r>
              <a:rPr lang="en-US" sz="2400" dirty="0"/>
              <a:t> TIA-568A or 568B. Which pins are pairs is important.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roup 871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873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76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877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8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79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80" name="Rectangle 879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881" name="TextBox 880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883" name="TextBox 882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884" name="TextBox 883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5DB597-805F-D49D-77B8-95F3D8CB5290}"/>
              </a:ext>
            </a:extLst>
          </p:cNvPr>
          <p:cNvSpPr txBox="1"/>
          <p:nvPr/>
        </p:nvSpPr>
        <p:spPr>
          <a:xfrm>
            <a:off x="815546" y="1606378"/>
            <a:ext cx="837669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Physical: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Connector: </a:t>
            </a:r>
            <a:r>
              <a:rPr lang="en-US" sz="2400" dirty="0"/>
              <a:t>8P8C Modular. (Commonly, but incorrectly, known as RJ-45.)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Cable: </a:t>
            </a:r>
            <a:r>
              <a:rPr lang="en-US" sz="2400" dirty="0"/>
              <a:t>Shielded Cat5 (or better).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Wiring:</a:t>
            </a:r>
            <a:r>
              <a:rPr lang="en-US" sz="2400" dirty="0"/>
              <a:t> TIA-568A or 568B. Which pins are pairs is important.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Allows the use of common off-the-shelf Ethernet cables.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5" name="Group 884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886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889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890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1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2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893" name="Rectangle 892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894" name="TextBox 893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895" name="TextBox 894"/>
          <p:cNvSpPr txBox="1"/>
          <p:nvPr/>
        </p:nvSpPr>
        <p:spPr>
          <a:xfrm>
            <a:off x="496800" y="1371600"/>
            <a:ext cx="8738640" cy="4937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0" strike="noStrike" spc="-1">
                <a:latin typeface="Arial"/>
              </a:rPr>
              <a:t>Pin-out:</a:t>
            </a:r>
          </a:p>
        </p:txBody>
      </p:sp>
      <p:sp>
        <p:nvSpPr>
          <p:cNvPr id="896" name="TextBox 895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897" name="Picture 896"/>
          <p:cNvPicPr/>
          <p:nvPr/>
        </p:nvPicPr>
        <p:blipFill>
          <a:blip r:embed="rId2"/>
          <a:stretch/>
        </p:blipFill>
        <p:spPr>
          <a:xfrm>
            <a:off x="496800" y="1920240"/>
            <a:ext cx="8738640" cy="4138560"/>
          </a:xfrm>
          <a:prstGeom prst="rect">
            <a:avLst/>
          </a:prstGeom>
          <a:ln w="0">
            <a:noFill/>
          </a:ln>
        </p:spPr>
      </p:pic>
      <p:sp>
        <p:nvSpPr>
          <p:cNvPr id="898" name="TextBox 897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roup 898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900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03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904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05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06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07" name="Rectangle 906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908" name="TextBox 907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Technical Summary</a:t>
            </a:r>
          </a:p>
        </p:txBody>
      </p:sp>
      <p:sp>
        <p:nvSpPr>
          <p:cNvPr id="909" name="TextBox 908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910" name="Picture 909"/>
          <p:cNvPicPr/>
          <p:nvPr/>
        </p:nvPicPr>
        <p:blipFill>
          <a:blip r:embed="rId2"/>
          <a:srcRect t="2170"/>
          <a:stretch/>
        </p:blipFill>
        <p:spPr>
          <a:xfrm>
            <a:off x="510840" y="1920240"/>
            <a:ext cx="8754120" cy="4114800"/>
          </a:xfrm>
          <a:prstGeom prst="rect">
            <a:avLst/>
          </a:prstGeom>
          <a:ln w="0">
            <a:noFill/>
          </a:ln>
        </p:spPr>
      </p:pic>
      <p:sp>
        <p:nvSpPr>
          <p:cNvPr id="911" name="TextBox 910"/>
          <p:cNvSpPr txBox="1"/>
          <p:nvPr/>
        </p:nvSpPr>
        <p:spPr>
          <a:xfrm>
            <a:off x="496800" y="1371600"/>
            <a:ext cx="7275600" cy="4937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3600" b="0" strike="noStrike" spc="-1">
                <a:latin typeface="Arial"/>
              </a:rPr>
              <a:t>Pin-out:</a:t>
            </a:r>
          </a:p>
        </p:txBody>
      </p:sp>
      <p:sp>
        <p:nvSpPr>
          <p:cNvPr id="912" name="TextBox 911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roup 912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914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17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918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19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20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21" name="Rectangle 920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922" name="TextBox 921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Dynamic Mic Pre-Amp</a:t>
            </a:r>
          </a:p>
        </p:txBody>
      </p:sp>
      <p:sp>
        <p:nvSpPr>
          <p:cNvPr id="923" name="TextBox 922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924" name="TextBox 923"/>
          <p:cNvSpPr txBox="1"/>
          <p:nvPr/>
        </p:nvSpPr>
        <p:spPr>
          <a:xfrm>
            <a:off x="496800" y="1371600"/>
            <a:ext cx="8464320" cy="8229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latin typeface="Arial"/>
              </a:rPr>
              <a:t>Part of the open standard, freely available for use.</a:t>
            </a:r>
          </a:p>
        </p:txBody>
      </p:sp>
      <p:pic>
        <p:nvPicPr>
          <p:cNvPr id="925" name="Picture 924"/>
          <p:cNvPicPr/>
          <p:nvPr/>
        </p:nvPicPr>
        <p:blipFill>
          <a:blip r:embed="rId2"/>
          <a:stretch/>
        </p:blipFill>
        <p:spPr>
          <a:xfrm>
            <a:off x="731520" y="1920240"/>
            <a:ext cx="9424440" cy="4258440"/>
          </a:xfrm>
          <a:prstGeom prst="rect">
            <a:avLst/>
          </a:prstGeom>
          <a:ln w="0">
            <a:noFill/>
          </a:ln>
        </p:spPr>
      </p:pic>
      <p:sp>
        <p:nvSpPr>
          <p:cNvPr id="926" name="TextBox 925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926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928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9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0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31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932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3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34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35" name="Rectangle 934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936" name="TextBox 935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When is OHIS useful?</a:t>
            </a:r>
          </a:p>
        </p:txBody>
      </p:sp>
      <p:sp>
        <p:nvSpPr>
          <p:cNvPr id="937" name="TextBox 936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938" name="TextBox 937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roup 938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940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1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2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43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944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5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6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47" name="Rectangle 946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948" name="TextBox 947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When is OHIS useful?</a:t>
            </a:r>
          </a:p>
        </p:txBody>
      </p:sp>
      <p:sp>
        <p:nvSpPr>
          <p:cNvPr id="949" name="TextBox 948"/>
          <p:cNvSpPr txBox="1"/>
          <p:nvPr/>
        </p:nvSpPr>
        <p:spPr>
          <a:xfrm>
            <a:off x="496800" y="1554480"/>
            <a:ext cx="8738640" cy="478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have several different radios and headsets.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latin typeface="Arial"/>
            </a:endParaRPr>
          </a:p>
        </p:txBody>
      </p:sp>
      <p:sp>
        <p:nvSpPr>
          <p:cNvPr id="950" name="TextBox 949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951" name="TextBox 950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roup 951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953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4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5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56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957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8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9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60" name="Rectangle 959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961" name="TextBox 960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When is OHIS useful?</a:t>
            </a:r>
          </a:p>
        </p:txBody>
      </p:sp>
      <p:sp>
        <p:nvSpPr>
          <p:cNvPr id="962" name="TextBox 961"/>
          <p:cNvSpPr txBox="1"/>
          <p:nvPr/>
        </p:nvSpPr>
        <p:spPr>
          <a:xfrm>
            <a:off x="496800" y="1554480"/>
            <a:ext cx="8738640" cy="478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have several different radios and headsets.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operate in a multi-user environment and users have their own (different) headsets.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latin typeface="Arial"/>
            </a:endParaRPr>
          </a:p>
        </p:txBody>
      </p:sp>
      <p:sp>
        <p:nvSpPr>
          <p:cNvPr id="963" name="TextBox 962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964" name="TextBox 963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49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52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53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6" name="Rectangle 155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57" name="TextBox 156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Open Headset Interconnect Standard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60" name="TextBox 159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pic>
        <p:nvPicPr>
          <p:cNvPr id="161" name="Picture 160"/>
          <p:cNvPicPr/>
          <p:nvPr/>
        </p:nvPicPr>
        <p:blipFill>
          <a:blip r:embed="rId2"/>
          <a:stretch/>
        </p:blipFill>
        <p:spPr>
          <a:xfrm>
            <a:off x="8992440" y="1635480"/>
            <a:ext cx="2792160" cy="118872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6FB377-97A4-A8AC-1B0C-503B0742B7A2}"/>
              </a:ext>
            </a:extLst>
          </p:cNvPr>
          <p:cNvSpPr txBox="1"/>
          <p:nvPr/>
        </p:nvSpPr>
        <p:spPr>
          <a:xfrm>
            <a:off x="696573" y="1610640"/>
            <a:ext cx="7977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Open:</a:t>
            </a:r>
            <a:r>
              <a:rPr lang="en-US" sz="2400" dirty="0"/>
              <a:t> Any individual or company may make devices compliant with this standard, with no obligation.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5" name="Group 964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966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7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8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69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970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1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72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73" name="Rectangle 972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974" name="TextBox 973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When is OHIS useful?</a:t>
            </a:r>
          </a:p>
        </p:txBody>
      </p:sp>
      <p:sp>
        <p:nvSpPr>
          <p:cNvPr id="975" name="TextBox 974"/>
          <p:cNvSpPr txBox="1"/>
          <p:nvPr/>
        </p:nvSpPr>
        <p:spPr>
          <a:xfrm>
            <a:off x="496800" y="1554480"/>
            <a:ext cx="8738640" cy="478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have several different radios and headsets.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operate in a multi-user environment and users have their own (different) headsets.</a:t>
            </a:r>
            <a:endParaRPr lang="en-US" sz="2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Examples: Field Day, club shack, or an Emergency Operations Center.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latin typeface="Arial"/>
            </a:endParaRPr>
          </a:p>
        </p:txBody>
      </p:sp>
      <p:sp>
        <p:nvSpPr>
          <p:cNvPr id="976" name="TextBox 975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977" name="TextBox 976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8" name="Group 977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979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0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1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82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983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4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85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86" name="Rectangle 985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987" name="TextBox 986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When is OHIS useful?</a:t>
            </a:r>
          </a:p>
        </p:txBody>
      </p:sp>
      <p:sp>
        <p:nvSpPr>
          <p:cNvPr id="988" name="TextBox 987"/>
          <p:cNvSpPr txBox="1"/>
          <p:nvPr/>
        </p:nvSpPr>
        <p:spPr>
          <a:xfrm>
            <a:off x="496800" y="1554480"/>
            <a:ext cx="8738640" cy="4788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have several different radios and headsets.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operate in a multi-user environment and users have their own (different) headsets.</a:t>
            </a:r>
            <a:endParaRPr lang="en-US" sz="2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Examples: Field Day, club shack, or an Emergency Operations Center.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984"/>
              </a:spcBef>
              <a:spcAft>
                <a:spcPts val="198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To present a common electrical interface for devices between the user and the radio.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989" name="TextBox 988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990" name="TextBox 989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roup 990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992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3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4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95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996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7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98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99" name="Rectangle 998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000" name="TextBox 999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When is OHIS over-kill?</a:t>
            </a:r>
          </a:p>
        </p:txBody>
      </p:sp>
      <p:sp>
        <p:nvSpPr>
          <p:cNvPr id="1001" name="TextBox 1000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002" name="TextBox 1001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" name="Group 1002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004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5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6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07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008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09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10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011" name="Rectangle 1010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012" name="TextBox 1011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When is OHIS over-kill?</a:t>
            </a:r>
          </a:p>
        </p:txBody>
      </p:sp>
      <p:sp>
        <p:nvSpPr>
          <p:cNvPr id="1013" name="TextBox 1012"/>
          <p:cNvSpPr txBox="1"/>
          <p:nvPr/>
        </p:nvSpPr>
        <p:spPr>
          <a:xfrm>
            <a:off x="496800" y="1554480"/>
            <a:ext cx="8738640" cy="475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only have one radio, or one headset, or any situation where the “full mesh” problem doesn’t apply.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14" name="TextBox 1013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015" name="TextBox 1014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roup 1015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017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8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9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20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021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2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23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024" name="Rectangle 1023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025" name="TextBox 1024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When is OHIS over-kill?</a:t>
            </a:r>
          </a:p>
        </p:txBody>
      </p:sp>
      <p:sp>
        <p:nvSpPr>
          <p:cNvPr id="1026" name="TextBox 1025"/>
          <p:cNvSpPr txBox="1"/>
          <p:nvPr/>
        </p:nvSpPr>
        <p:spPr>
          <a:xfrm>
            <a:off x="496800" y="1554480"/>
            <a:ext cx="8738640" cy="475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only have one radio, or one headset, or any situation where the “full mesh” problem doesn’t apply.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already have all the adapters you need.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27" name="TextBox 1026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028" name="TextBox 1027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030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1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2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33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034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5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36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037" name="Rectangle 1036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038" name="TextBox 1037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When is OHIS over-kill?</a:t>
            </a:r>
          </a:p>
        </p:txBody>
      </p:sp>
      <p:sp>
        <p:nvSpPr>
          <p:cNvPr id="1039" name="TextBox 1038"/>
          <p:cNvSpPr txBox="1"/>
          <p:nvPr/>
        </p:nvSpPr>
        <p:spPr>
          <a:xfrm>
            <a:off x="496800" y="1554480"/>
            <a:ext cx="8738640" cy="475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only have one radio, or one headset, or any situation where the “full mesh” problem doesn’t apply.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already have all the adapters you need.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118"/>
              </a:spcBef>
              <a:spcAft>
                <a:spcPts val="311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When you prefer the simplicity of a single adapter between you and your radio.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40" name="TextBox 1039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041" name="TextBox 1040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roup 1041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043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4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5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46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047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8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49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050" name="Rectangle 1049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051" name="TextBox 1050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Why an Open Standard?</a:t>
            </a:r>
          </a:p>
        </p:txBody>
      </p:sp>
      <p:sp>
        <p:nvSpPr>
          <p:cNvPr id="1052" name="TextBox 1051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053" name="TextBox 1052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roup 1053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055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6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7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58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059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0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61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062" name="Rectangle 1061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063" name="TextBox 1062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Why an Open Standard?</a:t>
            </a:r>
          </a:p>
        </p:txBody>
      </p:sp>
      <p:sp>
        <p:nvSpPr>
          <p:cNvPr id="1064" name="TextBox 1063"/>
          <p:cNvSpPr txBox="1"/>
          <p:nvPr/>
        </p:nvSpPr>
        <p:spPr>
          <a:xfrm>
            <a:off x="496800" y="1554480"/>
            <a:ext cx="8738640" cy="475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Open is how we get out of this mess.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>
              <a:latin typeface="Arial"/>
            </a:endParaRPr>
          </a:p>
        </p:txBody>
      </p:sp>
      <p:sp>
        <p:nvSpPr>
          <p:cNvPr id="1065" name="TextBox 1064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066" name="TextBox 1065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7" name="Group 1066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068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9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0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71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072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3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74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075" name="Rectangle 1074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076" name="TextBox 1075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Why an Open Standard?</a:t>
            </a:r>
          </a:p>
        </p:txBody>
      </p:sp>
      <p:sp>
        <p:nvSpPr>
          <p:cNvPr id="1077" name="TextBox 1076"/>
          <p:cNvSpPr txBox="1"/>
          <p:nvPr/>
        </p:nvSpPr>
        <p:spPr>
          <a:xfrm>
            <a:off x="496800" y="1554480"/>
            <a:ext cx="8738640" cy="475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Open is how we get out of this mess.</a:t>
            </a:r>
            <a:endParaRPr lang="en-US" sz="2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2551"/>
              </a:spcBef>
              <a:spcAft>
                <a:spcPts val="2551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  <a:ea typeface="Noto Sans CJK SC"/>
              </a:rPr>
              <a:t>It makes a good DIY project.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1078" name="TextBox 1077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079" name="TextBox 1078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roup 1079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081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2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3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084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085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6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87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088" name="Rectangle 1087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089" name="TextBox 1088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Learn more:</a:t>
            </a:r>
          </a:p>
        </p:txBody>
      </p:sp>
      <p:sp>
        <p:nvSpPr>
          <p:cNvPr id="1090" name="TextBox 1089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092" name="TextBox 1091"/>
          <p:cNvSpPr txBox="1"/>
          <p:nvPr/>
        </p:nvSpPr>
        <p:spPr>
          <a:xfrm>
            <a:off x="5120640" y="2646720"/>
            <a:ext cx="562968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https://ohis.org/</a:t>
            </a:r>
          </a:p>
        </p:txBody>
      </p:sp>
      <p:sp>
        <p:nvSpPr>
          <p:cNvPr id="1093" name="TextBox 1092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F83A5-2029-923C-288E-EB8D46B78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19" y="1610640"/>
            <a:ext cx="3941860" cy="39418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161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63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4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5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66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67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9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70" name="Rectangle 169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71" name="TextBox 170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Open Headset Interconnect Standard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74" name="TextBox 173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8992440" y="1635480"/>
            <a:ext cx="2792160" cy="118872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E13229-EF6D-BB38-E195-D63C5C845C5E}"/>
              </a:ext>
            </a:extLst>
          </p:cNvPr>
          <p:cNvSpPr txBox="1"/>
          <p:nvPr/>
        </p:nvSpPr>
        <p:spPr>
          <a:xfrm>
            <a:off x="696573" y="1610640"/>
            <a:ext cx="797755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Open:</a:t>
            </a:r>
            <a:r>
              <a:rPr lang="en-US" sz="2400" dirty="0"/>
              <a:t> Any individual or company may make devices compliant with this standard, with no obligation.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Headset:</a:t>
            </a:r>
            <a:r>
              <a:rPr lang="en-US" sz="2400" dirty="0"/>
              <a:t> Describes the signaling commonly found between a user and a radio: Microphone, Headphones, and Push To Talk.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CustomShape 1_0"/>
          <p:cNvSpPr/>
          <p:nvPr/>
        </p:nvSpPr>
        <p:spPr>
          <a:xfrm>
            <a:off x="0" y="0"/>
            <a:ext cx="12191400" cy="68565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5" name="TextShape 2_0"/>
          <p:cNvSpPr/>
          <p:nvPr/>
        </p:nvSpPr>
        <p:spPr>
          <a:xfrm>
            <a:off x="6914520" y="1288800"/>
            <a:ext cx="4545360" cy="159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5100" b="0" strike="noStrike" spc="-1">
                <a:solidFill>
                  <a:srgbClr val="000000"/>
                </a:solidFill>
                <a:latin typeface="Calibri"/>
                <a:ea typeface="Calibri"/>
              </a:rPr>
              <a:t>Questions and Answers </a:t>
            </a:r>
            <a:endParaRPr lang="en-US" sz="5100" b="0" strike="noStrike" spc="-1">
              <a:latin typeface="Arial"/>
            </a:endParaRPr>
          </a:p>
        </p:txBody>
      </p:sp>
      <p:sp>
        <p:nvSpPr>
          <p:cNvPr id="1096" name="CustomShape 3_0"/>
          <p:cNvSpPr/>
          <p:nvPr/>
        </p:nvSpPr>
        <p:spPr>
          <a:xfrm flipH="1">
            <a:off x="-5760" y="0"/>
            <a:ext cx="1493640" cy="6857280"/>
          </a:xfrm>
          <a:prstGeom prst="rect">
            <a:avLst/>
          </a:prstGeom>
          <a:solidFill>
            <a:srgbClr val="FFC0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7" name="CustomShape 4_0"/>
          <p:cNvSpPr/>
          <p:nvPr/>
        </p:nvSpPr>
        <p:spPr>
          <a:xfrm>
            <a:off x="496800" y="392040"/>
            <a:ext cx="6008760" cy="6016320"/>
          </a:xfrm>
          <a:prstGeom prst="rect">
            <a:avLst/>
          </a:prstGeom>
          <a:solidFill>
            <a:srgbClr val="FFFFFF"/>
          </a:solidFill>
          <a:ln w="0">
            <a:noFill/>
          </a:ln>
          <a:effectLst>
            <a:outerShdw dist="127080" dir="5400000" rotWithShape="0">
              <a:srgbClr val="000000">
                <a:alpha val="1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098" name="Group 5_0"/>
          <p:cNvGrpSpPr/>
          <p:nvPr/>
        </p:nvGrpSpPr>
        <p:grpSpPr>
          <a:xfrm>
            <a:off x="11460600" y="3154320"/>
            <a:ext cx="730800" cy="672840"/>
            <a:chOff x="11460600" y="3154320"/>
            <a:chExt cx="730800" cy="672840"/>
          </a:xfrm>
        </p:grpSpPr>
        <p:sp>
          <p:nvSpPr>
            <p:cNvPr id="1099" name="CustomShape 6_0"/>
            <p:cNvSpPr/>
            <p:nvPr/>
          </p:nvSpPr>
          <p:spPr>
            <a:xfrm>
              <a:off x="11460600" y="3154320"/>
              <a:ext cx="195120" cy="67284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0" name="CustomShape 7_0"/>
            <p:cNvSpPr/>
            <p:nvPr/>
          </p:nvSpPr>
          <p:spPr>
            <a:xfrm>
              <a:off x="11728440" y="3154320"/>
              <a:ext cx="195120" cy="67284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1" name="CustomShape 8_0"/>
            <p:cNvSpPr/>
            <p:nvPr/>
          </p:nvSpPr>
          <p:spPr>
            <a:xfrm>
              <a:off x="11996280" y="3154320"/>
              <a:ext cx="195120" cy="67284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102" name="CustomShape 9_0"/>
          <p:cNvSpPr/>
          <p:nvPr/>
        </p:nvSpPr>
        <p:spPr>
          <a:xfrm>
            <a:off x="7370280" y="3321720"/>
            <a:ext cx="3273120" cy="127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1" i="1" strike="noStrike" spc="-1">
                <a:solidFill>
                  <a:srgbClr val="000000"/>
                </a:solidFill>
                <a:latin typeface="Calibri"/>
                <a:ea typeface="Calibri"/>
              </a:rPr>
              <a:t>Beginning now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3" name="Group 1102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104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5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6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107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108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09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10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111" name="Rectangle 1110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112" name="TextBox 1111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Slide Title</a:t>
            </a:r>
          </a:p>
        </p:txBody>
      </p:sp>
      <p:sp>
        <p:nvSpPr>
          <p:cNvPr id="1113" name="TextBox 1112"/>
          <p:cNvSpPr txBox="1"/>
          <p:nvPr/>
        </p:nvSpPr>
        <p:spPr>
          <a:xfrm>
            <a:off x="496800" y="1554480"/>
            <a:ext cx="8738640" cy="4754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0" strike="noStrike" spc="-1">
                <a:latin typeface="Arial"/>
              </a:rPr>
              <a:t>Slide Content</a:t>
            </a:r>
          </a:p>
        </p:txBody>
      </p:sp>
      <p:sp>
        <p:nvSpPr>
          <p:cNvPr id="1114" name="TextBox 1113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77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8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9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80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81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2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3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84" name="Rectangle 183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85" name="TextBox 184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Open Headset Interconnect Standard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188" name="TextBox 187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pic>
        <p:nvPicPr>
          <p:cNvPr id="189" name="Picture 188"/>
          <p:cNvPicPr/>
          <p:nvPr/>
        </p:nvPicPr>
        <p:blipFill>
          <a:blip r:embed="rId2"/>
          <a:stretch/>
        </p:blipFill>
        <p:spPr>
          <a:xfrm>
            <a:off x="8992440" y="1635480"/>
            <a:ext cx="2792160" cy="118872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842DD6-C474-B408-4674-05145ABC5D87}"/>
              </a:ext>
            </a:extLst>
          </p:cNvPr>
          <p:cNvSpPr txBox="1"/>
          <p:nvPr/>
        </p:nvSpPr>
        <p:spPr>
          <a:xfrm>
            <a:off x="696573" y="1610640"/>
            <a:ext cx="797755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Open:</a:t>
            </a:r>
            <a:r>
              <a:rPr lang="en-US" sz="2400" dirty="0"/>
              <a:t> Any individual or company may make devices compliant with this standard, with no obligation.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Headset:</a:t>
            </a:r>
            <a:r>
              <a:rPr lang="en-US" sz="2400" dirty="0"/>
              <a:t> Describes the signaling commonly found between a user and a radio: Microphone, Headphones, and Push To Talk.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Interconnect:</a:t>
            </a:r>
            <a:r>
              <a:rPr lang="en-US" sz="2400" dirty="0"/>
              <a:t> Describes both the physical and electrical connection of those signals between the user and radio.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/>
          <p:cNvGrpSpPr/>
          <p:nvPr/>
        </p:nvGrpSpPr>
        <p:grpSpPr>
          <a:xfrm>
            <a:off x="-5400" y="0"/>
            <a:ext cx="12196800" cy="6858000"/>
            <a:chOff x="-5400" y="0"/>
            <a:chExt cx="12196800" cy="6858000"/>
          </a:xfrm>
        </p:grpSpPr>
        <p:sp>
          <p:nvSpPr>
            <p:cNvPr id="191" name="CustomShape 1_1"/>
            <p:cNvSpPr/>
            <p:nvPr/>
          </p:nvSpPr>
          <p:spPr>
            <a:xfrm>
              <a:off x="-360" y="1440"/>
              <a:ext cx="12191400" cy="685656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3_1"/>
            <p:cNvSpPr/>
            <p:nvPr/>
          </p:nvSpPr>
          <p:spPr>
            <a:xfrm flipH="1">
              <a:off x="-5760" y="0"/>
              <a:ext cx="1493640" cy="6857280"/>
            </a:xfrm>
            <a:prstGeom prst="rect">
              <a:avLst/>
            </a:prstGeom>
            <a:solidFill>
              <a:srgbClr val="FFC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4_1"/>
            <p:cNvSpPr/>
            <p:nvPr/>
          </p:nvSpPr>
          <p:spPr>
            <a:xfrm>
              <a:off x="496800" y="392040"/>
              <a:ext cx="6008760" cy="60163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  <a:effectLst>
              <a:outerShdw dist="127080" dir="5400000" rotWithShape="0">
                <a:srgbClr val="000000">
                  <a:alpha val="1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94" name="Group 5_1"/>
            <p:cNvGrpSpPr/>
            <p:nvPr/>
          </p:nvGrpSpPr>
          <p:grpSpPr>
            <a:xfrm>
              <a:off x="11460600" y="3154320"/>
              <a:ext cx="730800" cy="672840"/>
              <a:chOff x="11460600" y="3154320"/>
              <a:chExt cx="730800" cy="672840"/>
            </a:xfrm>
          </p:grpSpPr>
          <p:sp>
            <p:nvSpPr>
              <p:cNvPr id="195" name="CustomShape 6_1"/>
              <p:cNvSpPr/>
              <p:nvPr/>
            </p:nvSpPr>
            <p:spPr>
              <a:xfrm>
                <a:off x="1146060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6" name="CustomShape 7_1"/>
              <p:cNvSpPr/>
              <p:nvPr/>
            </p:nvSpPr>
            <p:spPr>
              <a:xfrm>
                <a:off x="1172844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7" name="CustomShape 8_1"/>
              <p:cNvSpPr/>
              <p:nvPr/>
            </p:nvSpPr>
            <p:spPr>
              <a:xfrm>
                <a:off x="11996280" y="3154320"/>
                <a:ext cx="195120" cy="672840"/>
              </a:xfrm>
              <a:prstGeom prst="rect">
                <a:avLst/>
              </a:prstGeom>
              <a:solidFill>
                <a:srgbClr val="FFC000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98" name="Rectangle 197"/>
            <p:cNvSpPr/>
            <p:nvPr/>
          </p:nvSpPr>
          <p:spPr>
            <a:xfrm>
              <a:off x="9264960" y="4663440"/>
              <a:ext cx="2926080" cy="2194560"/>
            </a:xfrm>
            <a:prstGeom prst="rect">
              <a:avLst/>
            </a:prstGeom>
            <a:solidFill>
              <a:srgbClr val="729FCF"/>
            </a:solidFill>
            <a:ln w="0"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>
              <a:noAutofit/>
            </a:bodyPr>
            <a:lstStyle/>
            <a:p>
              <a:pPr algn="ctr">
                <a:buNone/>
              </a:pPr>
              <a:r>
                <a:rPr lang="en-US" sz="1800" b="0" strike="noStrike" spc="-1">
                  <a:latin typeface="Arial"/>
                </a:rPr>
                <a:t>Video</a:t>
              </a: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496800" y="392040"/>
            <a:ext cx="11207520" cy="828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5200" b="0" strike="noStrike" spc="-1">
                <a:latin typeface="Arial"/>
              </a:rPr>
              <a:t>Open Headset Interconnect Standard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5943600" y="-457200"/>
            <a:ext cx="180720" cy="427320"/>
          </a:xfrm>
          <a:prstGeom prst="rect">
            <a:avLst/>
          </a:prstGeom>
          <a:noFill/>
          <a:ln w="0">
            <a:noFill/>
          </a:ln>
        </p:spPr>
      </p:sp>
      <p:sp>
        <p:nvSpPr>
          <p:cNvPr id="202" name="TextBox 201"/>
          <p:cNvSpPr txBox="1"/>
          <p:nvPr/>
        </p:nvSpPr>
        <p:spPr>
          <a:xfrm>
            <a:off x="9692640" y="177840"/>
            <a:ext cx="2337840" cy="462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>
              <a:buNone/>
            </a:pPr>
            <a:r>
              <a:rPr lang="en-US" sz="2400" b="0" strike="noStrike" spc="-1">
                <a:latin typeface="Arial"/>
              </a:rPr>
              <a:t>https://ohis.org/</a:t>
            </a:r>
          </a:p>
        </p:txBody>
      </p:sp>
      <p:pic>
        <p:nvPicPr>
          <p:cNvPr id="203" name="Picture 202"/>
          <p:cNvPicPr/>
          <p:nvPr/>
        </p:nvPicPr>
        <p:blipFill>
          <a:blip r:embed="rId2"/>
          <a:stretch/>
        </p:blipFill>
        <p:spPr>
          <a:xfrm>
            <a:off x="8992440" y="1635480"/>
            <a:ext cx="2792160" cy="1188720"/>
          </a:xfrm>
          <a:prstGeom prst="rect">
            <a:avLst/>
          </a:prstGeom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703D4D-4549-32A0-0330-FCE1A81388A4}"/>
              </a:ext>
            </a:extLst>
          </p:cNvPr>
          <p:cNvSpPr txBox="1"/>
          <p:nvPr/>
        </p:nvSpPr>
        <p:spPr>
          <a:xfrm>
            <a:off x="696573" y="1610640"/>
            <a:ext cx="79775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Open:</a:t>
            </a:r>
            <a:r>
              <a:rPr lang="en-US" sz="2400" dirty="0"/>
              <a:t> Any individual or company may make devices compliant with this standard, with no obligation.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Headset:</a:t>
            </a:r>
            <a:r>
              <a:rPr lang="en-US" sz="2400" dirty="0"/>
              <a:t> Describes the signaling commonly found between a user and a radio: Microphone, Headphones, and Push To Talk.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Interconnect:</a:t>
            </a:r>
            <a:r>
              <a:rPr lang="en-US" sz="2400" dirty="0"/>
              <a:t> Describes both the physical and electrical connection of those signals between the user and radio.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Standard:</a:t>
            </a:r>
            <a:r>
              <a:rPr lang="en-US" sz="2400" dirty="0"/>
              <a:t> Devices built to this standard will work with other devices built to the same standard.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2560</Words>
  <Application>Microsoft Office PowerPoint</Application>
  <PresentationFormat>Widescreen</PresentationFormat>
  <Paragraphs>386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Symbol</vt:lpstr>
      <vt:lpstr>Viner Hand ITC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Mark Smith</cp:lastModifiedBy>
  <cp:revision>19</cp:revision>
  <dcterms:created xsi:type="dcterms:W3CDTF">2022-08-30T13:44:33Z</dcterms:created>
  <dcterms:modified xsi:type="dcterms:W3CDTF">2024-03-18T23:14:28Z</dcterms:modified>
  <dc:language>en</dc:language>
</cp:coreProperties>
</file>